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71" r:id="rId5"/>
    <p:sldId id="287" r:id="rId6"/>
    <p:sldId id="290" r:id="rId7"/>
    <p:sldId id="285" r:id="rId8"/>
    <p:sldId id="286" r:id="rId9"/>
    <p:sldId id="268" r:id="rId10"/>
    <p:sldId id="276" r:id="rId11"/>
    <p:sldId id="283" r:id="rId12"/>
    <p:sldId id="284" r:id="rId13"/>
    <p:sldId id="274" r:id="rId14"/>
    <p:sldId id="270" r:id="rId15"/>
    <p:sldId id="288"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8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A453C1-464B-EAD4-F8E0-8E705F1EB76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FF97A0F-29E8-4387-1247-C4D36A9DFD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D23B2DF-CE05-1C9C-69CA-A2D27A2F7398}"/>
              </a:ext>
            </a:extLst>
          </p:cNvPr>
          <p:cNvSpPr>
            <a:spLocks noGrp="1"/>
          </p:cNvSpPr>
          <p:nvPr>
            <p:ph type="dt" sz="half" idx="10"/>
          </p:nvPr>
        </p:nvSpPr>
        <p:spPr/>
        <p:txBody>
          <a:bodyPr/>
          <a:lstStyle/>
          <a:p>
            <a:fld id="{432B4DCC-F28D-40ED-9142-5C207D340C2F}" type="datetimeFigureOut">
              <a:rPr lang="zh-CN" altLang="en-US" smtClean="0"/>
              <a:t>2024/5/18</a:t>
            </a:fld>
            <a:endParaRPr lang="zh-CN" altLang="en-US"/>
          </a:p>
        </p:txBody>
      </p:sp>
      <p:sp>
        <p:nvSpPr>
          <p:cNvPr id="5" name="页脚占位符 4">
            <a:extLst>
              <a:ext uri="{FF2B5EF4-FFF2-40B4-BE49-F238E27FC236}">
                <a16:creationId xmlns:a16="http://schemas.microsoft.com/office/drawing/2014/main" id="{7A09AE69-74A7-92C2-F7E3-AE2E1379A0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FA7DEB-D5A0-1326-B21E-305D97C4E05F}"/>
              </a:ext>
            </a:extLst>
          </p:cNvPr>
          <p:cNvSpPr>
            <a:spLocks noGrp="1"/>
          </p:cNvSpPr>
          <p:nvPr>
            <p:ph type="sldNum" sz="quarter" idx="12"/>
          </p:nvPr>
        </p:nvSpPr>
        <p:spPr/>
        <p:txBody>
          <a:bodyPr/>
          <a:lstStyle/>
          <a:p>
            <a:fld id="{5317DFAB-933E-4091-A4C4-06B4F1B9EEDD}" type="slidenum">
              <a:rPr lang="zh-CN" altLang="en-US" smtClean="0"/>
              <a:t>‹#›</a:t>
            </a:fld>
            <a:endParaRPr lang="zh-CN" altLang="en-US"/>
          </a:p>
        </p:txBody>
      </p:sp>
    </p:spTree>
    <p:extLst>
      <p:ext uri="{BB962C8B-B14F-4D97-AF65-F5344CB8AC3E}">
        <p14:creationId xmlns:p14="http://schemas.microsoft.com/office/powerpoint/2010/main" val="481856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603FC-5D76-A18B-807B-444A165E3A8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6D20A8-F3D6-48BA-DC8B-8C302F64AE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47B93E-72B8-9CA4-EF3F-9438936D631B}"/>
              </a:ext>
            </a:extLst>
          </p:cNvPr>
          <p:cNvSpPr>
            <a:spLocks noGrp="1"/>
          </p:cNvSpPr>
          <p:nvPr>
            <p:ph type="dt" sz="half" idx="10"/>
          </p:nvPr>
        </p:nvSpPr>
        <p:spPr/>
        <p:txBody>
          <a:bodyPr/>
          <a:lstStyle/>
          <a:p>
            <a:fld id="{432B4DCC-F28D-40ED-9142-5C207D340C2F}" type="datetimeFigureOut">
              <a:rPr lang="zh-CN" altLang="en-US" smtClean="0"/>
              <a:t>2024/5/18</a:t>
            </a:fld>
            <a:endParaRPr lang="zh-CN" altLang="en-US"/>
          </a:p>
        </p:txBody>
      </p:sp>
      <p:sp>
        <p:nvSpPr>
          <p:cNvPr id="5" name="页脚占位符 4">
            <a:extLst>
              <a:ext uri="{FF2B5EF4-FFF2-40B4-BE49-F238E27FC236}">
                <a16:creationId xmlns:a16="http://schemas.microsoft.com/office/drawing/2014/main" id="{7B8A3BB1-CD0D-5835-E780-128D0B0A5A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312645-67C8-4738-F57A-77BF8E4F05D4}"/>
              </a:ext>
            </a:extLst>
          </p:cNvPr>
          <p:cNvSpPr>
            <a:spLocks noGrp="1"/>
          </p:cNvSpPr>
          <p:nvPr>
            <p:ph type="sldNum" sz="quarter" idx="12"/>
          </p:nvPr>
        </p:nvSpPr>
        <p:spPr/>
        <p:txBody>
          <a:bodyPr/>
          <a:lstStyle/>
          <a:p>
            <a:fld id="{5317DFAB-933E-4091-A4C4-06B4F1B9EEDD}" type="slidenum">
              <a:rPr lang="zh-CN" altLang="en-US" smtClean="0"/>
              <a:t>‹#›</a:t>
            </a:fld>
            <a:endParaRPr lang="zh-CN" altLang="en-US"/>
          </a:p>
        </p:txBody>
      </p:sp>
    </p:spTree>
    <p:extLst>
      <p:ext uri="{BB962C8B-B14F-4D97-AF65-F5344CB8AC3E}">
        <p14:creationId xmlns:p14="http://schemas.microsoft.com/office/powerpoint/2010/main" val="3398640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3F55B46-C1B4-200E-B89D-2698F37FF25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227E83F-EB0B-0186-B9E0-924F3B58CB7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E3F070-CCC9-E7F2-0AE7-16A354A4625B}"/>
              </a:ext>
            </a:extLst>
          </p:cNvPr>
          <p:cNvSpPr>
            <a:spLocks noGrp="1"/>
          </p:cNvSpPr>
          <p:nvPr>
            <p:ph type="dt" sz="half" idx="10"/>
          </p:nvPr>
        </p:nvSpPr>
        <p:spPr/>
        <p:txBody>
          <a:bodyPr/>
          <a:lstStyle/>
          <a:p>
            <a:fld id="{432B4DCC-F28D-40ED-9142-5C207D340C2F}" type="datetimeFigureOut">
              <a:rPr lang="zh-CN" altLang="en-US" smtClean="0"/>
              <a:t>2024/5/18</a:t>
            </a:fld>
            <a:endParaRPr lang="zh-CN" altLang="en-US"/>
          </a:p>
        </p:txBody>
      </p:sp>
      <p:sp>
        <p:nvSpPr>
          <p:cNvPr id="5" name="页脚占位符 4">
            <a:extLst>
              <a:ext uri="{FF2B5EF4-FFF2-40B4-BE49-F238E27FC236}">
                <a16:creationId xmlns:a16="http://schemas.microsoft.com/office/drawing/2014/main" id="{A0C4ACCD-C57F-C9B6-0A5F-DCC3A385DB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199E945-1BF1-F7E5-B0FE-089EE9E86568}"/>
              </a:ext>
            </a:extLst>
          </p:cNvPr>
          <p:cNvSpPr>
            <a:spLocks noGrp="1"/>
          </p:cNvSpPr>
          <p:nvPr>
            <p:ph type="sldNum" sz="quarter" idx="12"/>
          </p:nvPr>
        </p:nvSpPr>
        <p:spPr/>
        <p:txBody>
          <a:bodyPr/>
          <a:lstStyle/>
          <a:p>
            <a:fld id="{5317DFAB-933E-4091-A4C4-06B4F1B9EEDD}" type="slidenum">
              <a:rPr lang="zh-CN" altLang="en-US" smtClean="0"/>
              <a:t>‹#›</a:t>
            </a:fld>
            <a:endParaRPr lang="zh-CN" altLang="en-US"/>
          </a:p>
        </p:txBody>
      </p:sp>
    </p:spTree>
    <p:extLst>
      <p:ext uri="{BB962C8B-B14F-4D97-AF65-F5344CB8AC3E}">
        <p14:creationId xmlns:p14="http://schemas.microsoft.com/office/powerpoint/2010/main" val="3033502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95EAF-5102-30DD-FEED-DE59A24AFA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DBEE79-59B0-13C2-090A-AFBBC81DCC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5E2491-CCDE-B54C-1130-F84CF3D23533}"/>
              </a:ext>
            </a:extLst>
          </p:cNvPr>
          <p:cNvSpPr>
            <a:spLocks noGrp="1"/>
          </p:cNvSpPr>
          <p:nvPr>
            <p:ph type="dt" sz="half" idx="10"/>
          </p:nvPr>
        </p:nvSpPr>
        <p:spPr/>
        <p:txBody>
          <a:bodyPr/>
          <a:lstStyle/>
          <a:p>
            <a:fld id="{432B4DCC-F28D-40ED-9142-5C207D340C2F}" type="datetimeFigureOut">
              <a:rPr lang="zh-CN" altLang="en-US" smtClean="0"/>
              <a:t>2024/5/18</a:t>
            </a:fld>
            <a:endParaRPr lang="zh-CN" altLang="en-US"/>
          </a:p>
        </p:txBody>
      </p:sp>
      <p:sp>
        <p:nvSpPr>
          <p:cNvPr id="5" name="页脚占位符 4">
            <a:extLst>
              <a:ext uri="{FF2B5EF4-FFF2-40B4-BE49-F238E27FC236}">
                <a16:creationId xmlns:a16="http://schemas.microsoft.com/office/drawing/2014/main" id="{99B1C807-BF21-D834-14F6-21E50476A3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FEB4A9-B539-A886-AEB3-527A0ACE412F}"/>
              </a:ext>
            </a:extLst>
          </p:cNvPr>
          <p:cNvSpPr>
            <a:spLocks noGrp="1"/>
          </p:cNvSpPr>
          <p:nvPr>
            <p:ph type="sldNum" sz="quarter" idx="12"/>
          </p:nvPr>
        </p:nvSpPr>
        <p:spPr/>
        <p:txBody>
          <a:bodyPr/>
          <a:lstStyle/>
          <a:p>
            <a:fld id="{5317DFAB-933E-4091-A4C4-06B4F1B9EEDD}" type="slidenum">
              <a:rPr lang="zh-CN" altLang="en-US" smtClean="0"/>
              <a:t>‹#›</a:t>
            </a:fld>
            <a:endParaRPr lang="zh-CN" altLang="en-US"/>
          </a:p>
        </p:txBody>
      </p:sp>
    </p:spTree>
    <p:extLst>
      <p:ext uri="{BB962C8B-B14F-4D97-AF65-F5344CB8AC3E}">
        <p14:creationId xmlns:p14="http://schemas.microsoft.com/office/powerpoint/2010/main" val="3559215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41CAB0-37E1-AA35-3256-73E498C8345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3DFBBAA-90E5-F693-7714-35DA328C60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FD7888-24CF-CFF9-2733-AF265562A65F}"/>
              </a:ext>
            </a:extLst>
          </p:cNvPr>
          <p:cNvSpPr>
            <a:spLocks noGrp="1"/>
          </p:cNvSpPr>
          <p:nvPr>
            <p:ph type="dt" sz="half" idx="10"/>
          </p:nvPr>
        </p:nvSpPr>
        <p:spPr/>
        <p:txBody>
          <a:bodyPr/>
          <a:lstStyle/>
          <a:p>
            <a:fld id="{432B4DCC-F28D-40ED-9142-5C207D340C2F}" type="datetimeFigureOut">
              <a:rPr lang="zh-CN" altLang="en-US" smtClean="0"/>
              <a:t>2024/5/18</a:t>
            </a:fld>
            <a:endParaRPr lang="zh-CN" altLang="en-US"/>
          </a:p>
        </p:txBody>
      </p:sp>
      <p:sp>
        <p:nvSpPr>
          <p:cNvPr id="5" name="页脚占位符 4">
            <a:extLst>
              <a:ext uri="{FF2B5EF4-FFF2-40B4-BE49-F238E27FC236}">
                <a16:creationId xmlns:a16="http://schemas.microsoft.com/office/drawing/2014/main" id="{3F308FDB-0F52-AE59-B308-1B1ED76A6A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244CD4-1178-664D-C999-46A8BCEB618B}"/>
              </a:ext>
            </a:extLst>
          </p:cNvPr>
          <p:cNvSpPr>
            <a:spLocks noGrp="1"/>
          </p:cNvSpPr>
          <p:nvPr>
            <p:ph type="sldNum" sz="quarter" idx="12"/>
          </p:nvPr>
        </p:nvSpPr>
        <p:spPr/>
        <p:txBody>
          <a:bodyPr/>
          <a:lstStyle/>
          <a:p>
            <a:fld id="{5317DFAB-933E-4091-A4C4-06B4F1B9EEDD}" type="slidenum">
              <a:rPr lang="zh-CN" altLang="en-US" smtClean="0"/>
              <a:t>‹#›</a:t>
            </a:fld>
            <a:endParaRPr lang="zh-CN" altLang="en-US"/>
          </a:p>
        </p:txBody>
      </p:sp>
    </p:spTree>
    <p:extLst>
      <p:ext uri="{BB962C8B-B14F-4D97-AF65-F5344CB8AC3E}">
        <p14:creationId xmlns:p14="http://schemas.microsoft.com/office/powerpoint/2010/main" val="1021826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9DE06E-20CD-399C-14E8-734778077D0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AE9E90-B3B1-EE4D-8E96-DCE20098F40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BB6552-7B74-504F-CB57-5623DC8D022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123CF7-FB82-8403-7258-4810F5190AF0}"/>
              </a:ext>
            </a:extLst>
          </p:cNvPr>
          <p:cNvSpPr>
            <a:spLocks noGrp="1"/>
          </p:cNvSpPr>
          <p:nvPr>
            <p:ph type="dt" sz="half" idx="10"/>
          </p:nvPr>
        </p:nvSpPr>
        <p:spPr/>
        <p:txBody>
          <a:bodyPr/>
          <a:lstStyle/>
          <a:p>
            <a:fld id="{432B4DCC-F28D-40ED-9142-5C207D340C2F}" type="datetimeFigureOut">
              <a:rPr lang="zh-CN" altLang="en-US" smtClean="0"/>
              <a:t>2024/5/18</a:t>
            </a:fld>
            <a:endParaRPr lang="zh-CN" altLang="en-US"/>
          </a:p>
        </p:txBody>
      </p:sp>
      <p:sp>
        <p:nvSpPr>
          <p:cNvPr id="6" name="页脚占位符 5">
            <a:extLst>
              <a:ext uri="{FF2B5EF4-FFF2-40B4-BE49-F238E27FC236}">
                <a16:creationId xmlns:a16="http://schemas.microsoft.com/office/drawing/2014/main" id="{3A7421B2-B065-2198-30D5-133217743BA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945939F-6E03-E549-2221-94274CA4AF72}"/>
              </a:ext>
            </a:extLst>
          </p:cNvPr>
          <p:cNvSpPr>
            <a:spLocks noGrp="1"/>
          </p:cNvSpPr>
          <p:nvPr>
            <p:ph type="sldNum" sz="quarter" idx="12"/>
          </p:nvPr>
        </p:nvSpPr>
        <p:spPr/>
        <p:txBody>
          <a:bodyPr/>
          <a:lstStyle/>
          <a:p>
            <a:fld id="{5317DFAB-933E-4091-A4C4-06B4F1B9EEDD}" type="slidenum">
              <a:rPr lang="zh-CN" altLang="en-US" smtClean="0"/>
              <a:t>‹#›</a:t>
            </a:fld>
            <a:endParaRPr lang="zh-CN" altLang="en-US"/>
          </a:p>
        </p:txBody>
      </p:sp>
    </p:spTree>
    <p:extLst>
      <p:ext uri="{BB962C8B-B14F-4D97-AF65-F5344CB8AC3E}">
        <p14:creationId xmlns:p14="http://schemas.microsoft.com/office/powerpoint/2010/main" val="4276716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47A139-7A49-2DF4-1F98-9DC32114CEB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112BAD2-930B-4DC8-DE85-D37D748D94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511ADAE-DC41-8C0E-9420-D335A08A914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5019794-8324-6414-D909-DA2AC831E7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F0165F5-1BFB-1694-E944-71F31E018DC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3D45A47-0857-EB9B-FEB9-76C56E000384}"/>
              </a:ext>
            </a:extLst>
          </p:cNvPr>
          <p:cNvSpPr>
            <a:spLocks noGrp="1"/>
          </p:cNvSpPr>
          <p:nvPr>
            <p:ph type="dt" sz="half" idx="10"/>
          </p:nvPr>
        </p:nvSpPr>
        <p:spPr/>
        <p:txBody>
          <a:bodyPr/>
          <a:lstStyle/>
          <a:p>
            <a:fld id="{432B4DCC-F28D-40ED-9142-5C207D340C2F}" type="datetimeFigureOut">
              <a:rPr lang="zh-CN" altLang="en-US" smtClean="0"/>
              <a:t>2024/5/18</a:t>
            </a:fld>
            <a:endParaRPr lang="zh-CN" altLang="en-US"/>
          </a:p>
        </p:txBody>
      </p:sp>
      <p:sp>
        <p:nvSpPr>
          <p:cNvPr id="8" name="页脚占位符 7">
            <a:extLst>
              <a:ext uri="{FF2B5EF4-FFF2-40B4-BE49-F238E27FC236}">
                <a16:creationId xmlns:a16="http://schemas.microsoft.com/office/drawing/2014/main" id="{30097FDE-0A1E-78C1-D365-5FE2C3D6A78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D01C68D-545A-8ABF-F035-676A09735EA6}"/>
              </a:ext>
            </a:extLst>
          </p:cNvPr>
          <p:cNvSpPr>
            <a:spLocks noGrp="1"/>
          </p:cNvSpPr>
          <p:nvPr>
            <p:ph type="sldNum" sz="quarter" idx="12"/>
          </p:nvPr>
        </p:nvSpPr>
        <p:spPr/>
        <p:txBody>
          <a:bodyPr/>
          <a:lstStyle/>
          <a:p>
            <a:fld id="{5317DFAB-933E-4091-A4C4-06B4F1B9EEDD}" type="slidenum">
              <a:rPr lang="zh-CN" altLang="en-US" smtClean="0"/>
              <a:t>‹#›</a:t>
            </a:fld>
            <a:endParaRPr lang="zh-CN" altLang="en-US"/>
          </a:p>
        </p:txBody>
      </p:sp>
    </p:spTree>
    <p:extLst>
      <p:ext uri="{BB962C8B-B14F-4D97-AF65-F5344CB8AC3E}">
        <p14:creationId xmlns:p14="http://schemas.microsoft.com/office/powerpoint/2010/main" val="2454590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A113B-7D38-7E10-056F-B362C8A9BA4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A5A96A-4B39-30FF-8F7E-A412383223E7}"/>
              </a:ext>
            </a:extLst>
          </p:cNvPr>
          <p:cNvSpPr>
            <a:spLocks noGrp="1"/>
          </p:cNvSpPr>
          <p:nvPr>
            <p:ph type="dt" sz="half" idx="10"/>
          </p:nvPr>
        </p:nvSpPr>
        <p:spPr/>
        <p:txBody>
          <a:bodyPr/>
          <a:lstStyle/>
          <a:p>
            <a:fld id="{432B4DCC-F28D-40ED-9142-5C207D340C2F}" type="datetimeFigureOut">
              <a:rPr lang="zh-CN" altLang="en-US" smtClean="0"/>
              <a:t>2024/5/18</a:t>
            </a:fld>
            <a:endParaRPr lang="zh-CN" altLang="en-US"/>
          </a:p>
        </p:txBody>
      </p:sp>
      <p:sp>
        <p:nvSpPr>
          <p:cNvPr id="4" name="页脚占位符 3">
            <a:extLst>
              <a:ext uri="{FF2B5EF4-FFF2-40B4-BE49-F238E27FC236}">
                <a16:creationId xmlns:a16="http://schemas.microsoft.com/office/drawing/2014/main" id="{E56ADC2B-FFEE-83A8-E06C-F1536494C10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A9F0FF8-2E2C-136D-6CEF-A9B1110699F6}"/>
              </a:ext>
            </a:extLst>
          </p:cNvPr>
          <p:cNvSpPr>
            <a:spLocks noGrp="1"/>
          </p:cNvSpPr>
          <p:nvPr>
            <p:ph type="sldNum" sz="quarter" idx="12"/>
          </p:nvPr>
        </p:nvSpPr>
        <p:spPr/>
        <p:txBody>
          <a:bodyPr/>
          <a:lstStyle/>
          <a:p>
            <a:fld id="{5317DFAB-933E-4091-A4C4-06B4F1B9EEDD}" type="slidenum">
              <a:rPr lang="zh-CN" altLang="en-US" smtClean="0"/>
              <a:t>‹#›</a:t>
            </a:fld>
            <a:endParaRPr lang="zh-CN" altLang="en-US"/>
          </a:p>
        </p:txBody>
      </p:sp>
    </p:spTree>
    <p:extLst>
      <p:ext uri="{BB962C8B-B14F-4D97-AF65-F5344CB8AC3E}">
        <p14:creationId xmlns:p14="http://schemas.microsoft.com/office/powerpoint/2010/main" val="3491938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66BD084-E000-D2FF-63AB-AAA936F039E0}"/>
              </a:ext>
            </a:extLst>
          </p:cNvPr>
          <p:cNvSpPr>
            <a:spLocks noGrp="1"/>
          </p:cNvSpPr>
          <p:nvPr>
            <p:ph type="dt" sz="half" idx="10"/>
          </p:nvPr>
        </p:nvSpPr>
        <p:spPr/>
        <p:txBody>
          <a:bodyPr/>
          <a:lstStyle/>
          <a:p>
            <a:fld id="{432B4DCC-F28D-40ED-9142-5C207D340C2F}" type="datetimeFigureOut">
              <a:rPr lang="zh-CN" altLang="en-US" smtClean="0"/>
              <a:t>2024/5/18</a:t>
            </a:fld>
            <a:endParaRPr lang="zh-CN" altLang="en-US"/>
          </a:p>
        </p:txBody>
      </p:sp>
      <p:sp>
        <p:nvSpPr>
          <p:cNvPr id="3" name="页脚占位符 2">
            <a:extLst>
              <a:ext uri="{FF2B5EF4-FFF2-40B4-BE49-F238E27FC236}">
                <a16:creationId xmlns:a16="http://schemas.microsoft.com/office/drawing/2014/main" id="{FECB3163-336E-CDF2-7D5A-1460E9A7965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494CCE7-73FA-61BA-7BAA-AAE85ECAEAFA}"/>
              </a:ext>
            </a:extLst>
          </p:cNvPr>
          <p:cNvSpPr>
            <a:spLocks noGrp="1"/>
          </p:cNvSpPr>
          <p:nvPr>
            <p:ph type="sldNum" sz="quarter" idx="12"/>
          </p:nvPr>
        </p:nvSpPr>
        <p:spPr/>
        <p:txBody>
          <a:bodyPr/>
          <a:lstStyle/>
          <a:p>
            <a:fld id="{5317DFAB-933E-4091-A4C4-06B4F1B9EEDD}" type="slidenum">
              <a:rPr lang="zh-CN" altLang="en-US" smtClean="0"/>
              <a:t>‹#›</a:t>
            </a:fld>
            <a:endParaRPr lang="zh-CN" altLang="en-US"/>
          </a:p>
        </p:txBody>
      </p:sp>
    </p:spTree>
    <p:extLst>
      <p:ext uri="{BB962C8B-B14F-4D97-AF65-F5344CB8AC3E}">
        <p14:creationId xmlns:p14="http://schemas.microsoft.com/office/powerpoint/2010/main" val="4057067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2528E0-7000-B8C7-8A0B-EDE5D4CB32D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7A7AC4B-C6D7-63D9-93BB-9739A88140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E785E73-5254-B4EB-4592-FA526788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6F2809-673D-0C81-607B-0760B19D6CCF}"/>
              </a:ext>
            </a:extLst>
          </p:cNvPr>
          <p:cNvSpPr>
            <a:spLocks noGrp="1"/>
          </p:cNvSpPr>
          <p:nvPr>
            <p:ph type="dt" sz="half" idx="10"/>
          </p:nvPr>
        </p:nvSpPr>
        <p:spPr/>
        <p:txBody>
          <a:bodyPr/>
          <a:lstStyle/>
          <a:p>
            <a:fld id="{432B4DCC-F28D-40ED-9142-5C207D340C2F}" type="datetimeFigureOut">
              <a:rPr lang="zh-CN" altLang="en-US" smtClean="0"/>
              <a:t>2024/5/18</a:t>
            </a:fld>
            <a:endParaRPr lang="zh-CN" altLang="en-US"/>
          </a:p>
        </p:txBody>
      </p:sp>
      <p:sp>
        <p:nvSpPr>
          <p:cNvPr id="6" name="页脚占位符 5">
            <a:extLst>
              <a:ext uri="{FF2B5EF4-FFF2-40B4-BE49-F238E27FC236}">
                <a16:creationId xmlns:a16="http://schemas.microsoft.com/office/drawing/2014/main" id="{81D54E5C-08D9-6BFC-498B-AADBEDD1208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935241F-7C75-5F2A-6B2C-B25713B91274}"/>
              </a:ext>
            </a:extLst>
          </p:cNvPr>
          <p:cNvSpPr>
            <a:spLocks noGrp="1"/>
          </p:cNvSpPr>
          <p:nvPr>
            <p:ph type="sldNum" sz="quarter" idx="12"/>
          </p:nvPr>
        </p:nvSpPr>
        <p:spPr/>
        <p:txBody>
          <a:bodyPr/>
          <a:lstStyle/>
          <a:p>
            <a:fld id="{5317DFAB-933E-4091-A4C4-06B4F1B9EEDD}" type="slidenum">
              <a:rPr lang="zh-CN" altLang="en-US" smtClean="0"/>
              <a:t>‹#›</a:t>
            </a:fld>
            <a:endParaRPr lang="zh-CN" altLang="en-US"/>
          </a:p>
        </p:txBody>
      </p:sp>
    </p:spTree>
    <p:extLst>
      <p:ext uri="{BB962C8B-B14F-4D97-AF65-F5344CB8AC3E}">
        <p14:creationId xmlns:p14="http://schemas.microsoft.com/office/powerpoint/2010/main" val="3913347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C26A64-DD35-83E2-9C6A-CFD0FC4E6FE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24ED0E8-4899-9B17-1FB5-D0A13F1E90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8D4380D-54BE-A867-8F17-D05E73170A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504F3A3-E4D7-7972-3F08-0DD749698DB8}"/>
              </a:ext>
            </a:extLst>
          </p:cNvPr>
          <p:cNvSpPr>
            <a:spLocks noGrp="1"/>
          </p:cNvSpPr>
          <p:nvPr>
            <p:ph type="dt" sz="half" idx="10"/>
          </p:nvPr>
        </p:nvSpPr>
        <p:spPr/>
        <p:txBody>
          <a:bodyPr/>
          <a:lstStyle/>
          <a:p>
            <a:fld id="{432B4DCC-F28D-40ED-9142-5C207D340C2F}" type="datetimeFigureOut">
              <a:rPr lang="zh-CN" altLang="en-US" smtClean="0"/>
              <a:t>2024/5/18</a:t>
            </a:fld>
            <a:endParaRPr lang="zh-CN" altLang="en-US"/>
          </a:p>
        </p:txBody>
      </p:sp>
      <p:sp>
        <p:nvSpPr>
          <p:cNvPr id="6" name="页脚占位符 5">
            <a:extLst>
              <a:ext uri="{FF2B5EF4-FFF2-40B4-BE49-F238E27FC236}">
                <a16:creationId xmlns:a16="http://schemas.microsoft.com/office/drawing/2014/main" id="{3136A2BA-54B5-1153-2093-44C97C6DCEC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620E912-0785-F87C-E662-DECC953807DA}"/>
              </a:ext>
            </a:extLst>
          </p:cNvPr>
          <p:cNvSpPr>
            <a:spLocks noGrp="1"/>
          </p:cNvSpPr>
          <p:nvPr>
            <p:ph type="sldNum" sz="quarter" idx="12"/>
          </p:nvPr>
        </p:nvSpPr>
        <p:spPr/>
        <p:txBody>
          <a:bodyPr/>
          <a:lstStyle/>
          <a:p>
            <a:fld id="{5317DFAB-933E-4091-A4C4-06B4F1B9EEDD}" type="slidenum">
              <a:rPr lang="zh-CN" altLang="en-US" smtClean="0"/>
              <a:t>‹#›</a:t>
            </a:fld>
            <a:endParaRPr lang="zh-CN" altLang="en-US"/>
          </a:p>
        </p:txBody>
      </p:sp>
    </p:spTree>
    <p:extLst>
      <p:ext uri="{BB962C8B-B14F-4D97-AF65-F5344CB8AC3E}">
        <p14:creationId xmlns:p14="http://schemas.microsoft.com/office/powerpoint/2010/main" val="3596271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070C05B-A605-24C7-CBA9-53F891638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9538E27-A82C-B0E7-4398-508B300080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CA4A3A-4389-6F00-48D1-BCC579DD2F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2B4DCC-F28D-40ED-9142-5C207D340C2F}" type="datetimeFigureOut">
              <a:rPr lang="zh-CN" altLang="en-US" smtClean="0"/>
              <a:t>2024/5/18</a:t>
            </a:fld>
            <a:endParaRPr lang="zh-CN" altLang="en-US"/>
          </a:p>
        </p:txBody>
      </p:sp>
      <p:sp>
        <p:nvSpPr>
          <p:cNvPr id="5" name="页脚占位符 4">
            <a:extLst>
              <a:ext uri="{FF2B5EF4-FFF2-40B4-BE49-F238E27FC236}">
                <a16:creationId xmlns:a16="http://schemas.microsoft.com/office/drawing/2014/main" id="{2BC79C95-39B3-762F-C136-4D72AE224A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EA114B1-0CF1-66CC-BBDE-177ED901BF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17DFAB-933E-4091-A4C4-06B4F1B9EEDD}" type="slidenum">
              <a:rPr lang="zh-CN" altLang="en-US" smtClean="0"/>
              <a:t>‹#›</a:t>
            </a:fld>
            <a:endParaRPr lang="zh-CN" altLang="en-US"/>
          </a:p>
        </p:txBody>
      </p:sp>
    </p:spTree>
    <p:extLst>
      <p:ext uri="{BB962C8B-B14F-4D97-AF65-F5344CB8AC3E}">
        <p14:creationId xmlns:p14="http://schemas.microsoft.com/office/powerpoint/2010/main" val="1059666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CEE9681-C115-E6F6-EFE3-ED4D42AF5572}"/>
              </a:ext>
            </a:extLst>
          </p:cNvPr>
          <p:cNvSpPr txBox="1"/>
          <p:nvPr/>
        </p:nvSpPr>
        <p:spPr>
          <a:xfrm>
            <a:off x="3320070" y="2106729"/>
            <a:ext cx="5185691" cy="1138773"/>
          </a:xfrm>
          <a:prstGeom prst="rect">
            <a:avLst/>
          </a:prstGeom>
          <a:noFill/>
        </p:spPr>
        <p:txBody>
          <a:bodyPr wrap="square" rtlCol="0">
            <a:spAutoFit/>
          </a:bodyPr>
          <a:lstStyle/>
          <a:p>
            <a:pPr algn="ctr"/>
            <a:r>
              <a:rPr lang="zh-CN" altLang="en-US" sz="2400" b="1" dirty="0"/>
              <a:t>激光前沿技术期末课程汇报</a:t>
            </a:r>
            <a:endParaRPr lang="en-US" altLang="zh-CN" sz="2400" b="1" dirty="0"/>
          </a:p>
          <a:p>
            <a:pPr algn="ctr"/>
            <a:r>
              <a:rPr lang="zh-CN" altLang="en-US" sz="4400" b="1" dirty="0"/>
              <a:t>回音壁微腔激光器</a:t>
            </a:r>
            <a:endParaRPr lang="zh-CN" altLang="en-US" sz="3200" b="1" dirty="0"/>
          </a:p>
        </p:txBody>
      </p:sp>
      <p:sp>
        <p:nvSpPr>
          <p:cNvPr id="7" name="文本框 6">
            <a:extLst>
              <a:ext uri="{FF2B5EF4-FFF2-40B4-BE49-F238E27FC236}">
                <a16:creationId xmlns:a16="http://schemas.microsoft.com/office/drawing/2014/main" id="{ACEA1C58-95B5-2251-6207-F05E34FE7216}"/>
              </a:ext>
            </a:extLst>
          </p:cNvPr>
          <p:cNvSpPr txBox="1"/>
          <p:nvPr/>
        </p:nvSpPr>
        <p:spPr>
          <a:xfrm>
            <a:off x="4780655" y="3657600"/>
            <a:ext cx="2485450" cy="369332"/>
          </a:xfrm>
          <a:prstGeom prst="rect">
            <a:avLst/>
          </a:prstGeom>
          <a:noFill/>
        </p:spPr>
        <p:txBody>
          <a:bodyPr wrap="square" rtlCol="0">
            <a:spAutoFit/>
          </a:bodyPr>
          <a:lstStyle/>
          <a:p>
            <a:pPr algn="ctr"/>
            <a:r>
              <a:rPr lang="zh-CN" altLang="en-US" dirty="0"/>
              <a:t>刘润泽</a:t>
            </a:r>
          </a:p>
        </p:txBody>
      </p:sp>
      <p:sp>
        <p:nvSpPr>
          <p:cNvPr id="8" name="文本框 7">
            <a:extLst>
              <a:ext uri="{FF2B5EF4-FFF2-40B4-BE49-F238E27FC236}">
                <a16:creationId xmlns:a16="http://schemas.microsoft.com/office/drawing/2014/main" id="{4F0D3221-D85C-F862-B3D8-254ACDD005FA}"/>
              </a:ext>
            </a:extLst>
          </p:cNvPr>
          <p:cNvSpPr txBox="1"/>
          <p:nvPr/>
        </p:nvSpPr>
        <p:spPr>
          <a:xfrm>
            <a:off x="4507051" y="4267197"/>
            <a:ext cx="3032658" cy="646331"/>
          </a:xfrm>
          <a:prstGeom prst="rect">
            <a:avLst/>
          </a:prstGeom>
          <a:noFill/>
        </p:spPr>
        <p:txBody>
          <a:bodyPr wrap="square" rtlCol="0">
            <a:spAutoFit/>
          </a:bodyPr>
          <a:lstStyle/>
          <a:p>
            <a:pPr algn="ctr"/>
            <a:r>
              <a:rPr lang="zh-CN" altLang="en-US" dirty="0"/>
              <a:t>中国科学院光电技术研究所矢量光场中心</a:t>
            </a:r>
          </a:p>
        </p:txBody>
      </p:sp>
    </p:spTree>
    <p:extLst>
      <p:ext uri="{BB962C8B-B14F-4D97-AF65-F5344CB8AC3E}">
        <p14:creationId xmlns:p14="http://schemas.microsoft.com/office/powerpoint/2010/main" val="1751052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6E4DDEC-D41D-9CAC-55AF-EBB8AAFBC556}"/>
              </a:ext>
            </a:extLst>
          </p:cNvPr>
          <p:cNvSpPr txBox="1"/>
          <p:nvPr/>
        </p:nvSpPr>
        <p:spPr>
          <a:xfrm>
            <a:off x="410878" y="452520"/>
            <a:ext cx="4522905" cy="461665"/>
          </a:xfrm>
          <a:prstGeom prst="rect">
            <a:avLst/>
          </a:prstGeom>
          <a:noFill/>
        </p:spPr>
        <p:txBody>
          <a:bodyPr wrap="square" rtlCol="0">
            <a:spAutoFit/>
          </a:bodyPr>
          <a:lstStyle/>
          <a:p>
            <a:r>
              <a:rPr lang="en-US" altLang="zh-CN" sz="2400" b="1" dirty="0"/>
              <a:t>2</a:t>
            </a:r>
            <a:r>
              <a:rPr lang="zh-CN" altLang="en-US" sz="2400" b="1" dirty="0"/>
              <a:t>，回音壁微腔激光器类型</a:t>
            </a:r>
          </a:p>
        </p:txBody>
      </p:sp>
      <p:pic>
        <p:nvPicPr>
          <p:cNvPr id="4" name="图片 3">
            <a:extLst>
              <a:ext uri="{FF2B5EF4-FFF2-40B4-BE49-F238E27FC236}">
                <a16:creationId xmlns:a16="http://schemas.microsoft.com/office/drawing/2014/main" id="{4210B9D2-D980-F149-76CF-FECDAC5F65C4}"/>
              </a:ext>
            </a:extLst>
          </p:cNvPr>
          <p:cNvPicPr>
            <a:picLocks noChangeAspect="1"/>
          </p:cNvPicPr>
          <p:nvPr/>
        </p:nvPicPr>
        <p:blipFill>
          <a:blip r:embed="rId2"/>
          <a:stretch>
            <a:fillRect/>
          </a:stretch>
        </p:blipFill>
        <p:spPr>
          <a:xfrm>
            <a:off x="6756742" y="1607872"/>
            <a:ext cx="4646673" cy="3538076"/>
          </a:xfrm>
          <a:prstGeom prst="rect">
            <a:avLst/>
          </a:prstGeom>
        </p:spPr>
      </p:pic>
      <p:sp>
        <p:nvSpPr>
          <p:cNvPr id="5" name="文本框 4">
            <a:extLst>
              <a:ext uri="{FF2B5EF4-FFF2-40B4-BE49-F238E27FC236}">
                <a16:creationId xmlns:a16="http://schemas.microsoft.com/office/drawing/2014/main" id="{DD75C157-DA01-B273-2732-C4432B22886B}"/>
              </a:ext>
            </a:extLst>
          </p:cNvPr>
          <p:cNvSpPr txBox="1"/>
          <p:nvPr/>
        </p:nvSpPr>
        <p:spPr>
          <a:xfrm>
            <a:off x="705745" y="1123055"/>
            <a:ext cx="3356891" cy="369332"/>
          </a:xfrm>
          <a:prstGeom prst="rect">
            <a:avLst/>
          </a:prstGeom>
          <a:noFill/>
        </p:spPr>
        <p:txBody>
          <a:bodyPr wrap="square" rtlCol="0">
            <a:spAutoFit/>
          </a:bodyPr>
          <a:lstStyle/>
          <a:p>
            <a:r>
              <a:rPr lang="zh-CN" altLang="en-US" b="1" dirty="0"/>
              <a:t>更加随机</a:t>
            </a:r>
            <a:r>
              <a:rPr lang="en-US" altLang="zh-CN" b="1" dirty="0"/>
              <a:t>——</a:t>
            </a:r>
            <a:r>
              <a:rPr lang="zh-CN" altLang="en-US" b="1" dirty="0"/>
              <a:t>混沌腔激光器</a:t>
            </a:r>
          </a:p>
        </p:txBody>
      </p:sp>
      <p:sp>
        <p:nvSpPr>
          <p:cNvPr id="8" name="文本框 7">
            <a:extLst>
              <a:ext uri="{FF2B5EF4-FFF2-40B4-BE49-F238E27FC236}">
                <a16:creationId xmlns:a16="http://schemas.microsoft.com/office/drawing/2014/main" id="{F99C47AB-67E5-31DA-F474-40CA7F4D61C8}"/>
              </a:ext>
            </a:extLst>
          </p:cNvPr>
          <p:cNvSpPr txBox="1"/>
          <p:nvPr/>
        </p:nvSpPr>
        <p:spPr>
          <a:xfrm>
            <a:off x="6828851" y="5525172"/>
            <a:ext cx="4849695" cy="369332"/>
          </a:xfrm>
          <a:prstGeom prst="rect">
            <a:avLst/>
          </a:prstGeom>
          <a:noFill/>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Light:Science&amp;Applications(2022)11:187</a:t>
            </a:r>
          </a:p>
        </p:txBody>
      </p:sp>
      <p:sp>
        <p:nvSpPr>
          <p:cNvPr id="3" name="文本框 2">
            <a:extLst>
              <a:ext uri="{FF2B5EF4-FFF2-40B4-BE49-F238E27FC236}">
                <a16:creationId xmlns:a16="http://schemas.microsoft.com/office/drawing/2014/main" id="{6513A1F9-6406-0264-2ADD-A193D0B3B3B8}"/>
              </a:ext>
            </a:extLst>
          </p:cNvPr>
          <p:cNvSpPr txBox="1"/>
          <p:nvPr/>
        </p:nvSpPr>
        <p:spPr>
          <a:xfrm>
            <a:off x="257751" y="1607872"/>
            <a:ext cx="6186008" cy="4620624"/>
          </a:xfrm>
          <a:prstGeom prst="rect">
            <a:avLst/>
          </a:prstGeom>
          <a:noFill/>
        </p:spPr>
        <p:txBody>
          <a:bodyPr wrap="square" rtlCol="0">
            <a:spAutoFit/>
          </a:bodyPr>
          <a:lstStyle/>
          <a:p>
            <a:pPr>
              <a:lnSpc>
                <a:spcPct val="150000"/>
              </a:lnSpc>
            </a:pPr>
            <a:r>
              <a:rPr lang="zh-CN" altLang="en-US" dirty="0"/>
              <a:t>混沌半导体激光器由于产生不可预测的</a:t>
            </a:r>
            <a:r>
              <a:rPr lang="zh-CN" altLang="en-US" b="1" dirty="0"/>
              <a:t>随机数</a:t>
            </a:r>
            <a:r>
              <a:rPr lang="zh-CN" altLang="en-US" dirty="0"/>
              <a:t>而受到广泛的研究，特别是具有外部光反馈的激光器。然而，外部反馈下的混沌激光受到外部反馈环路时间的阻碍，导致混沌输出出现相关峰。在此，右图的工作展示了第一个</a:t>
            </a:r>
            <a:r>
              <a:rPr lang="zh-CN" altLang="en-US" b="1" dirty="0">
                <a:solidFill>
                  <a:srgbClr val="FF0000"/>
                </a:solidFill>
              </a:rPr>
              <a:t>基于内模相互作用的双模微腔自混沌微激光器</a:t>
            </a:r>
            <a:r>
              <a:rPr lang="zh-CN" altLang="en-US" dirty="0"/>
              <a:t>，并利用</a:t>
            </a:r>
            <a:r>
              <a:rPr lang="zh-CN" altLang="en-US" b="1" dirty="0">
                <a:solidFill>
                  <a:srgbClr val="FF0000"/>
                </a:solidFill>
              </a:rPr>
              <a:t>自混沌激光</a:t>
            </a:r>
            <a:r>
              <a:rPr lang="zh-CN" altLang="en-US" dirty="0"/>
              <a:t>输出实现了随机数的生成。通过将</a:t>
            </a:r>
            <a:r>
              <a:rPr lang="zh-CN" altLang="en-US" b="1" dirty="0"/>
              <a:t>模态频率间隔调整到接近本征弛豫振荡频率</a:t>
            </a:r>
            <a:r>
              <a:rPr lang="zh-CN" altLang="en-US" dirty="0"/>
              <a:t>，预测并实现了由内模态相互作用引起的非线性动力学，包括</a:t>
            </a:r>
            <a:r>
              <a:rPr lang="zh-CN" altLang="en-US" b="1" dirty="0"/>
              <a:t>自混沌</a:t>
            </a:r>
            <a:r>
              <a:rPr lang="zh-CN" altLang="en-US" dirty="0"/>
              <a:t>和</a:t>
            </a:r>
            <a:r>
              <a:rPr lang="zh-CN" altLang="en-US" b="1" dirty="0"/>
              <a:t>周期振荡</a:t>
            </a:r>
            <a:r>
              <a:rPr lang="zh-CN" altLang="en-US" dirty="0"/>
              <a:t>。内模相互作用和相应的载流子空间振荡为孤立激光器非线性动力学的模态工程奠定了基础。该发现为高速随机数生成提供了一种新的、简单的、可控的、鲁棒的光学混沌生成方法。</a:t>
            </a:r>
          </a:p>
        </p:txBody>
      </p:sp>
    </p:spTree>
    <p:extLst>
      <p:ext uri="{BB962C8B-B14F-4D97-AF65-F5344CB8AC3E}">
        <p14:creationId xmlns:p14="http://schemas.microsoft.com/office/powerpoint/2010/main" val="487654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6E4DDEC-D41D-9CAC-55AF-EBB8AAFBC556}"/>
              </a:ext>
            </a:extLst>
          </p:cNvPr>
          <p:cNvSpPr txBox="1"/>
          <p:nvPr/>
        </p:nvSpPr>
        <p:spPr>
          <a:xfrm>
            <a:off x="410878" y="452520"/>
            <a:ext cx="4522905" cy="461665"/>
          </a:xfrm>
          <a:prstGeom prst="rect">
            <a:avLst/>
          </a:prstGeom>
          <a:noFill/>
        </p:spPr>
        <p:txBody>
          <a:bodyPr wrap="square" rtlCol="0">
            <a:spAutoFit/>
          </a:bodyPr>
          <a:lstStyle/>
          <a:p>
            <a:r>
              <a:rPr lang="en-US" altLang="zh-CN" sz="2400" b="1" dirty="0"/>
              <a:t>2</a:t>
            </a:r>
            <a:r>
              <a:rPr lang="zh-CN" altLang="en-US" sz="2400" b="1" dirty="0"/>
              <a:t>，回音壁微腔激光器类型</a:t>
            </a:r>
          </a:p>
        </p:txBody>
      </p:sp>
      <p:sp>
        <p:nvSpPr>
          <p:cNvPr id="3" name="文本框 2">
            <a:extLst>
              <a:ext uri="{FF2B5EF4-FFF2-40B4-BE49-F238E27FC236}">
                <a16:creationId xmlns:a16="http://schemas.microsoft.com/office/drawing/2014/main" id="{1800E294-5064-6CA7-0631-343B27F86F82}"/>
              </a:ext>
            </a:extLst>
          </p:cNvPr>
          <p:cNvSpPr txBox="1"/>
          <p:nvPr/>
        </p:nvSpPr>
        <p:spPr>
          <a:xfrm>
            <a:off x="675060" y="1184424"/>
            <a:ext cx="4099458" cy="369332"/>
          </a:xfrm>
          <a:prstGeom prst="rect">
            <a:avLst/>
          </a:prstGeom>
          <a:noFill/>
        </p:spPr>
        <p:txBody>
          <a:bodyPr wrap="square" rtlCol="0">
            <a:spAutoFit/>
          </a:bodyPr>
          <a:lstStyle/>
          <a:p>
            <a:r>
              <a:rPr lang="zh-CN" altLang="en-US" b="1" dirty="0"/>
              <a:t>更加稳定</a:t>
            </a:r>
            <a:r>
              <a:rPr lang="en-US" altLang="zh-CN" b="1" dirty="0"/>
              <a:t>——</a:t>
            </a:r>
            <a:r>
              <a:rPr lang="zh-CN" altLang="en-US" b="1" dirty="0"/>
              <a:t>拓扑微腔激光器</a:t>
            </a:r>
          </a:p>
        </p:txBody>
      </p:sp>
      <p:pic>
        <p:nvPicPr>
          <p:cNvPr id="5" name="图片 4">
            <a:extLst>
              <a:ext uri="{FF2B5EF4-FFF2-40B4-BE49-F238E27FC236}">
                <a16:creationId xmlns:a16="http://schemas.microsoft.com/office/drawing/2014/main" id="{789EC63A-9EE8-8FCE-6133-4B7B745CE6C0}"/>
              </a:ext>
            </a:extLst>
          </p:cNvPr>
          <p:cNvPicPr>
            <a:picLocks noChangeAspect="1"/>
          </p:cNvPicPr>
          <p:nvPr/>
        </p:nvPicPr>
        <p:blipFill>
          <a:blip r:embed="rId2"/>
          <a:stretch>
            <a:fillRect/>
          </a:stretch>
        </p:blipFill>
        <p:spPr>
          <a:xfrm>
            <a:off x="5984282" y="1408159"/>
            <a:ext cx="5278242" cy="3421591"/>
          </a:xfrm>
          <a:prstGeom prst="rect">
            <a:avLst/>
          </a:prstGeom>
        </p:spPr>
      </p:pic>
      <p:sp>
        <p:nvSpPr>
          <p:cNvPr id="7" name="文本框 6">
            <a:extLst>
              <a:ext uri="{FF2B5EF4-FFF2-40B4-BE49-F238E27FC236}">
                <a16:creationId xmlns:a16="http://schemas.microsoft.com/office/drawing/2014/main" id="{49B7449D-08AE-B2CC-7EA0-3FBF7F7D2354}"/>
              </a:ext>
            </a:extLst>
          </p:cNvPr>
          <p:cNvSpPr txBox="1"/>
          <p:nvPr/>
        </p:nvSpPr>
        <p:spPr>
          <a:xfrm>
            <a:off x="7160243" y="5724758"/>
            <a:ext cx="3284782" cy="369332"/>
          </a:xfrm>
          <a:prstGeom prst="rect">
            <a:avLst/>
          </a:prstGeom>
          <a:noFill/>
        </p:spPr>
        <p:txBody>
          <a:bodyPr wrap="square">
            <a:spAutoFit/>
          </a:bodyPr>
          <a:lstStyle/>
          <a:p>
            <a:pPr algn="ctr"/>
            <a:r>
              <a:rPr lang="fr-FR" altLang="zh-CN" b="0" i="1" dirty="0">
                <a:solidFill>
                  <a:srgbClr val="222222"/>
                </a:solidFill>
                <a:effectLst/>
                <a:highlight>
                  <a:srgbClr val="FFFFFF"/>
                </a:highlight>
                <a:latin typeface="Times New Roman" panose="02020603050405020304" pitchFamily="18" charset="0"/>
                <a:cs typeface="Times New Roman" panose="02020603050405020304" pitchFamily="18" charset="0"/>
              </a:rPr>
              <a:t>NatCommun</a:t>
            </a:r>
            <a:r>
              <a:rPr lang="fr-FR" altLang="zh-CN" b="0" i="0" dirty="0">
                <a:solidFill>
                  <a:srgbClr val="222222"/>
                </a:solidFill>
                <a:effectLst/>
                <a:highlight>
                  <a:srgbClr val="FFFFFF"/>
                </a:highlight>
                <a:latin typeface="Times New Roman" panose="02020603050405020304" pitchFamily="18" charset="0"/>
                <a:cs typeface="Times New Roman" panose="02020603050405020304" pitchFamily="18" charset="0"/>
              </a:rPr>
              <a:t> </a:t>
            </a:r>
            <a:r>
              <a:rPr lang="fr-FR" altLang="zh-CN" b="1" i="0" dirty="0">
                <a:solidFill>
                  <a:srgbClr val="222222"/>
                </a:solidFill>
                <a:effectLst/>
                <a:highlight>
                  <a:srgbClr val="FFFFFF"/>
                </a:highlight>
                <a:latin typeface="Times New Roman" panose="02020603050405020304" pitchFamily="18" charset="0"/>
                <a:cs typeface="Times New Roman" panose="02020603050405020304" pitchFamily="18" charset="0"/>
              </a:rPr>
              <a:t>12</a:t>
            </a:r>
            <a:r>
              <a:rPr lang="fr-FR" altLang="zh-CN" b="0" i="0" dirty="0">
                <a:solidFill>
                  <a:srgbClr val="222222"/>
                </a:solidFill>
                <a:effectLst/>
                <a:highlight>
                  <a:srgbClr val="FFFFFF"/>
                </a:highlight>
                <a:latin typeface="Times New Roman" panose="02020603050405020304" pitchFamily="18" charset="0"/>
                <a:cs typeface="Times New Roman" panose="02020603050405020304" pitchFamily="18" charset="0"/>
              </a:rPr>
              <a:t>,3434(2021)</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41938443-4778-511A-8F0E-0BF3849FE045}"/>
              </a:ext>
            </a:extLst>
          </p:cNvPr>
          <p:cNvSpPr txBox="1"/>
          <p:nvPr/>
        </p:nvSpPr>
        <p:spPr>
          <a:xfrm>
            <a:off x="6811206" y="5365613"/>
            <a:ext cx="3982857" cy="369332"/>
          </a:xfrm>
          <a:prstGeom prst="rect">
            <a:avLst/>
          </a:prstGeom>
          <a:noFill/>
        </p:spPr>
        <p:txBody>
          <a:bodyPr wrap="square" rtlCol="0">
            <a:spAutoFit/>
          </a:bodyPr>
          <a:lstStyle/>
          <a:p>
            <a:pPr algn="ctr"/>
            <a:r>
              <a:rPr lang="zh-CN" altLang="en-US" b="1" dirty="0"/>
              <a:t>室温电泵浦的拓扑绝缘体微腔激光器</a:t>
            </a:r>
          </a:p>
        </p:txBody>
      </p:sp>
      <p:sp>
        <p:nvSpPr>
          <p:cNvPr id="4" name="文本框 3">
            <a:extLst>
              <a:ext uri="{FF2B5EF4-FFF2-40B4-BE49-F238E27FC236}">
                <a16:creationId xmlns:a16="http://schemas.microsoft.com/office/drawing/2014/main" id="{1D18873C-6442-2A0A-F69A-E32FCFF8CB4C}"/>
              </a:ext>
            </a:extLst>
          </p:cNvPr>
          <p:cNvSpPr txBox="1"/>
          <p:nvPr/>
        </p:nvSpPr>
        <p:spPr>
          <a:xfrm>
            <a:off x="504810" y="1553756"/>
            <a:ext cx="5061370" cy="881139"/>
          </a:xfrm>
          <a:prstGeom prst="rect">
            <a:avLst/>
          </a:prstGeom>
          <a:noFill/>
        </p:spPr>
        <p:txBody>
          <a:bodyPr wrap="square" rtlCol="0">
            <a:spAutoFit/>
          </a:bodyPr>
          <a:lstStyle/>
          <a:p>
            <a:pPr>
              <a:lnSpc>
                <a:spcPct val="150000"/>
              </a:lnSpc>
            </a:pPr>
            <a:r>
              <a:rPr lang="zh-CN" altLang="en-US" dirty="0"/>
              <a:t>如何设计合适的拓扑结构实现阵列的</a:t>
            </a:r>
            <a:r>
              <a:rPr lang="zh-CN" altLang="en-US" b="1" dirty="0">
                <a:solidFill>
                  <a:srgbClr val="FF0000"/>
                </a:solidFill>
              </a:rPr>
              <a:t>高效电泵浦</a:t>
            </a:r>
            <a:r>
              <a:rPr lang="zh-CN" altLang="en-US" dirty="0"/>
              <a:t>以及</a:t>
            </a:r>
            <a:r>
              <a:rPr lang="zh-CN" altLang="en-US" b="1" dirty="0">
                <a:solidFill>
                  <a:srgbClr val="FF0000"/>
                </a:solidFill>
              </a:rPr>
              <a:t>模式的极大局域化</a:t>
            </a:r>
            <a:r>
              <a:rPr lang="zh-CN" altLang="en-US" dirty="0"/>
              <a:t>是拓扑激光器的重要命题。</a:t>
            </a:r>
          </a:p>
        </p:txBody>
      </p:sp>
      <p:sp>
        <p:nvSpPr>
          <p:cNvPr id="6" name="文本框 5">
            <a:extLst>
              <a:ext uri="{FF2B5EF4-FFF2-40B4-BE49-F238E27FC236}">
                <a16:creationId xmlns:a16="http://schemas.microsoft.com/office/drawing/2014/main" id="{B5B230BC-7752-524C-DB85-05DFEF90DB1C}"/>
              </a:ext>
            </a:extLst>
          </p:cNvPr>
          <p:cNvSpPr txBox="1"/>
          <p:nvPr/>
        </p:nvSpPr>
        <p:spPr>
          <a:xfrm>
            <a:off x="504810" y="2714946"/>
            <a:ext cx="5208962" cy="2958630"/>
          </a:xfrm>
          <a:prstGeom prst="rect">
            <a:avLst/>
          </a:prstGeom>
          <a:noFill/>
        </p:spPr>
        <p:txBody>
          <a:bodyPr wrap="square" rtlCol="0">
            <a:spAutoFit/>
          </a:bodyPr>
          <a:lstStyle/>
          <a:p>
            <a:pPr>
              <a:lnSpc>
                <a:spcPct val="150000"/>
              </a:lnSpc>
            </a:pPr>
            <a:r>
              <a:rPr lang="zh-CN" altLang="en-US" dirty="0"/>
              <a:t>右图的工作是首个</a:t>
            </a:r>
            <a:r>
              <a:rPr lang="zh-CN" altLang="en-US" b="1" dirty="0">
                <a:solidFill>
                  <a:srgbClr val="FF0000"/>
                </a:solidFill>
              </a:rPr>
              <a:t>室温</a:t>
            </a:r>
            <a:r>
              <a:rPr lang="zh-CN" altLang="en-US" dirty="0"/>
              <a:t>下的</a:t>
            </a:r>
            <a:r>
              <a:rPr lang="zh-CN" altLang="en-US" b="1" dirty="0">
                <a:solidFill>
                  <a:srgbClr val="FF0000"/>
                </a:solidFill>
              </a:rPr>
              <a:t>电泵浦</a:t>
            </a:r>
            <a:r>
              <a:rPr lang="zh-CN" altLang="en-US" dirty="0"/>
              <a:t>拓扑绝缘体激光器，其工作在</a:t>
            </a:r>
            <a:r>
              <a:rPr lang="zh-CN" altLang="en-US" b="1" dirty="0"/>
              <a:t>通讯波段</a:t>
            </a:r>
            <a:r>
              <a:rPr lang="zh-CN" altLang="en-US" dirty="0"/>
              <a:t>。该工作用光子学微环谐振腔阵列模拟了</a:t>
            </a:r>
            <a:r>
              <a:rPr lang="zh-CN" altLang="en-US" b="1" dirty="0"/>
              <a:t>量子自旋霍尔效应</a:t>
            </a:r>
            <a:r>
              <a:rPr lang="zh-CN" altLang="en-US" dirty="0"/>
              <a:t>，其中谐振腔的耦合借助了非周期的链接结构。阵列外周部分被电泵浦时，一个均匀的边缘模态会被激发出来。该阵列的拓扑特征使得激光器能够</a:t>
            </a:r>
            <a:r>
              <a:rPr lang="zh-CN" altLang="en-US" b="1" dirty="0">
                <a:solidFill>
                  <a:srgbClr val="FF0000"/>
                </a:solidFill>
              </a:rPr>
              <a:t>单频输出</a:t>
            </a:r>
            <a:r>
              <a:rPr lang="zh-CN" altLang="en-US" dirty="0"/>
              <a:t>，即使当外围被局域激发时出现了多模。</a:t>
            </a:r>
            <a:endParaRPr lang="en-US" altLang="zh-CN" dirty="0"/>
          </a:p>
        </p:txBody>
      </p:sp>
    </p:spTree>
    <p:extLst>
      <p:ext uri="{BB962C8B-B14F-4D97-AF65-F5344CB8AC3E}">
        <p14:creationId xmlns:p14="http://schemas.microsoft.com/office/powerpoint/2010/main" val="1244383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6E4DDEC-D41D-9CAC-55AF-EBB8AAFBC556}"/>
              </a:ext>
            </a:extLst>
          </p:cNvPr>
          <p:cNvSpPr txBox="1"/>
          <p:nvPr/>
        </p:nvSpPr>
        <p:spPr>
          <a:xfrm>
            <a:off x="410878" y="452520"/>
            <a:ext cx="4522905" cy="461665"/>
          </a:xfrm>
          <a:prstGeom prst="rect">
            <a:avLst/>
          </a:prstGeom>
          <a:noFill/>
        </p:spPr>
        <p:txBody>
          <a:bodyPr wrap="square" rtlCol="0">
            <a:spAutoFit/>
          </a:bodyPr>
          <a:lstStyle/>
          <a:p>
            <a:r>
              <a:rPr lang="en-US" altLang="zh-CN" sz="2400" b="1" dirty="0"/>
              <a:t>2</a:t>
            </a:r>
            <a:r>
              <a:rPr lang="zh-CN" altLang="en-US" sz="2400" b="1" dirty="0"/>
              <a:t>，回音壁微腔激光器类型</a:t>
            </a:r>
          </a:p>
        </p:txBody>
      </p:sp>
      <p:sp>
        <p:nvSpPr>
          <p:cNvPr id="3" name="文本框 2">
            <a:extLst>
              <a:ext uri="{FF2B5EF4-FFF2-40B4-BE49-F238E27FC236}">
                <a16:creationId xmlns:a16="http://schemas.microsoft.com/office/drawing/2014/main" id="{2C7C417D-2BA9-9769-8012-F16AE4567FD6}"/>
              </a:ext>
            </a:extLst>
          </p:cNvPr>
          <p:cNvSpPr txBox="1"/>
          <p:nvPr/>
        </p:nvSpPr>
        <p:spPr>
          <a:xfrm>
            <a:off x="632101" y="1196698"/>
            <a:ext cx="4191511" cy="369332"/>
          </a:xfrm>
          <a:prstGeom prst="rect">
            <a:avLst/>
          </a:prstGeom>
          <a:noFill/>
        </p:spPr>
        <p:txBody>
          <a:bodyPr wrap="square" rtlCol="0">
            <a:spAutoFit/>
          </a:bodyPr>
          <a:lstStyle/>
          <a:p>
            <a:r>
              <a:rPr lang="zh-CN" altLang="en-US" b="1" dirty="0"/>
              <a:t>更强非线性效应</a:t>
            </a:r>
            <a:r>
              <a:rPr lang="en-US" altLang="zh-CN" b="1" dirty="0"/>
              <a:t>——</a:t>
            </a:r>
            <a:r>
              <a:rPr lang="zh-CN" altLang="en-US" b="1" dirty="0"/>
              <a:t>微腔光频梳</a:t>
            </a:r>
          </a:p>
        </p:txBody>
      </p:sp>
      <p:pic>
        <p:nvPicPr>
          <p:cNvPr id="9" name="图片 8">
            <a:extLst>
              <a:ext uri="{FF2B5EF4-FFF2-40B4-BE49-F238E27FC236}">
                <a16:creationId xmlns:a16="http://schemas.microsoft.com/office/drawing/2014/main" id="{1B83AE5D-96AE-B066-1DD8-541FB55DC8EA}"/>
              </a:ext>
            </a:extLst>
          </p:cNvPr>
          <p:cNvPicPr>
            <a:picLocks noChangeAspect="1"/>
          </p:cNvPicPr>
          <p:nvPr/>
        </p:nvPicPr>
        <p:blipFill>
          <a:blip r:embed="rId2"/>
          <a:stretch>
            <a:fillRect/>
          </a:stretch>
        </p:blipFill>
        <p:spPr>
          <a:xfrm>
            <a:off x="7036993" y="250001"/>
            <a:ext cx="4522906" cy="2352059"/>
          </a:xfrm>
          <a:prstGeom prst="rect">
            <a:avLst/>
          </a:prstGeom>
        </p:spPr>
      </p:pic>
      <p:sp>
        <p:nvSpPr>
          <p:cNvPr id="14" name="文本框 13">
            <a:extLst>
              <a:ext uri="{FF2B5EF4-FFF2-40B4-BE49-F238E27FC236}">
                <a16:creationId xmlns:a16="http://schemas.microsoft.com/office/drawing/2014/main" id="{7A471DBE-3967-445E-259A-F23047F00A07}"/>
              </a:ext>
            </a:extLst>
          </p:cNvPr>
          <p:cNvSpPr txBox="1"/>
          <p:nvPr/>
        </p:nvSpPr>
        <p:spPr>
          <a:xfrm>
            <a:off x="7377592" y="2668693"/>
            <a:ext cx="3841707" cy="369332"/>
          </a:xfrm>
          <a:prstGeom prst="rect">
            <a:avLst/>
          </a:prstGeom>
          <a:noFill/>
        </p:spPr>
        <p:txBody>
          <a:bodyPr wrap="square" rtlCol="0">
            <a:spAutoFit/>
          </a:bodyPr>
          <a:lstStyle/>
          <a:p>
            <a:pPr algn="ctr"/>
            <a:r>
              <a:rPr lang="en-US" altLang="zh-CN" sz="1800" b="0" i="0" u="none" strike="noStrike" baseline="0" dirty="0">
                <a:solidFill>
                  <a:srgbClr val="231F20"/>
                </a:solidFill>
                <a:latin typeface="Times New Roman" panose="02020603050405020304" pitchFamily="18" charset="0"/>
                <a:cs typeface="Times New Roman" panose="02020603050405020304" pitchFamily="18" charset="0"/>
              </a:rPr>
              <a:t>Science 373, 99–103 (2021)</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1CB90A82-076B-65DF-E557-56BC449721B2}"/>
              </a:ext>
            </a:extLst>
          </p:cNvPr>
          <p:cNvSpPr txBox="1"/>
          <p:nvPr/>
        </p:nvSpPr>
        <p:spPr>
          <a:xfrm>
            <a:off x="410878" y="2989183"/>
            <a:ext cx="11021895" cy="3374129"/>
          </a:xfrm>
          <a:prstGeom prst="rect">
            <a:avLst/>
          </a:prstGeom>
          <a:noFill/>
        </p:spPr>
        <p:txBody>
          <a:bodyPr wrap="square" rtlCol="0">
            <a:spAutoFit/>
          </a:bodyPr>
          <a:lstStyle/>
          <a:p>
            <a:pPr>
              <a:lnSpc>
                <a:spcPct val="150000"/>
              </a:lnSpc>
            </a:pPr>
            <a:r>
              <a:rPr lang="zh-CN" altLang="en-US" dirty="0"/>
              <a:t>硅光子学可以在芯片上实现</a:t>
            </a:r>
            <a:r>
              <a:rPr lang="zh-CN" altLang="en-US" b="1" dirty="0"/>
              <a:t>光学功能的晶圆级集成</a:t>
            </a:r>
            <a:r>
              <a:rPr lang="zh-CN" altLang="en-US" dirty="0"/>
              <a:t>。微腔光频梳通过高品质因数微腔中的</a:t>
            </a:r>
            <a:r>
              <a:rPr lang="zh-CN" altLang="en-US" b="1" dirty="0">
                <a:solidFill>
                  <a:srgbClr val="FF0000"/>
                </a:solidFill>
              </a:rPr>
              <a:t>强非线性光学效应</a:t>
            </a:r>
            <a:r>
              <a:rPr lang="zh-CN" altLang="en-US" dirty="0"/>
              <a:t>（如克尔效应和四波混频）将泵浦光转换成一系列等间隔的频率分量。泵浦光在</a:t>
            </a:r>
            <a:r>
              <a:rPr lang="zh-CN" altLang="en-US" b="1" dirty="0"/>
              <a:t>微腔内循环并与腔模相匹配</a:t>
            </a:r>
            <a:r>
              <a:rPr lang="zh-CN" altLang="en-US" dirty="0"/>
              <a:t>，产生</a:t>
            </a:r>
            <a:r>
              <a:rPr lang="zh-CN" altLang="en-US" b="1" dirty="0"/>
              <a:t>稳定且均匀的光频梳输出</a:t>
            </a:r>
            <a:r>
              <a:rPr lang="zh-CN" altLang="en-US" dirty="0"/>
              <a:t>。硅基激光频率梳可以为每秒太比特收发器、并行相干光探测和测距或光子学辅助信号处理提供相互</a:t>
            </a:r>
            <a:r>
              <a:rPr lang="zh-CN" altLang="en-US" b="1" dirty="0">
                <a:solidFill>
                  <a:srgbClr val="FF0000"/>
                </a:solidFill>
              </a:rPr>
              <a:t>相干激光线的集成源</a:t>
            </a:r>
            <a:r>
              <a:rPr lang="zh-CN" altLang="en-US" dirty="0"/>
              <a:t>。右图的工作报道了在</a:t>
            </a:r>
            <a:r>
              <a:rPr lang="zh-CN" altLang="en-US" b="1" dirty="0"/>
              <a:t>单片硅衬底上结合了磷化铟</a:t>
            </a:r>
            <a:r>
              <a:rPr lang="en-US" altLang="zh-CN" b="1" dirty="0"/>
              <a:t>/</a:t>
            </a:r>
            <a:r>
              <a:rPr lang="zh-CN" altLang="en-US" b="1" dirty="0"/>
              <a:t>硅</a:t>
            </a:r>
            <a:r>
              <a:rPr lang="en-US" altLang="zh-CN" b="1" dirty="0"/>
              <a:t>(</a:t>
            </a:r>
            <a:r>
              <a:rPr lang="en-US" altLang="zh-CN" b="1" dirty="0" err="1"/>
              <a:t>InP</a:t>
            </a:r>
            <a:r>
              <a:rPr lang="en-US" altLang="zh-CN" b="1" dirty="0"/>
              <a:t>/Si)</a:t>
            </a:r>
            <a:r>
              <a:rPr lang="zh-CN" altLang="en-US" b="1" dirty="0"/>
              <a:t>半导体激光器和超低损耗氮化硅</a:t>
            </a:r>
            <a:r>
              <a:rPr lang="en-US" altLang="zh-CN" b="1" dirty="0"/>
              <a:t>(Si3N4)</a:t>
            </a:r>
            <a:r>
              <a:rPr lang="zh-CN" altLang="en-US" b="1" dirty="0"/>
              <a:t>微谐振器的异质集成激光孤子微梳</a:t>
            </a:r>
            <a:r>
              <a:rPr lang="zh-CN" altLang="en-US" dirty="0"/>
              <a:t>。通过使用互补的金属氧化物半导体兼容技术，可以在一片晶圆上生产数千个器件。通过芯片上对激光微谐振器</a:t>
            </a:r>
            <a:r>
              <a:rPr lang="zh-CN" altLang="en-US" b="1" dirty="0"/>
              <a:t>相对光相位的电气控制</a:t>
            </a:r>
            <a:r>
              <a:rPr lang="zh-CN" altLang="en-US" dirty="0"/>
              <a:t>，这些设备可以输出</a:t>
            </a:r>
            <a:r>
              <a:rPr lang="en-US" altLang="zh-CN" b="1" dirty="0">
                <a:solidFill>
                  <a:srgbClr val="FF0000"/>
                </a:solidFill>
              </a:rPr>
              <a:t>100</a:t>
            </a:r>
            <a:r>
              <a:rPr lang="zh-CN" altLang="en-US" b="1" dirty="0">
                <a:solidFill>
                  <a:srgbClr val="FF0000"/>
                </a:solidFill>
              </a:rPr>
              <a:t>千兆赫兹重复频率</a:t>
            </a:r>
            <a:r>
              <a:rPr lang="zh-CN" altLang="en-US" dirty="0"/>
              <a:t>的单孤子微梳。此外，由于</a:t>
            </a:r>
            <a:r>
              <a:rPr lang="en-US" altLang="zh-CN" dirty="0" err="1"/>
              <a:t>InP</a:t>
            </a:r>
            <a:r>
              <a:rPr lang="en-US" altLang="zh-CN" dirty="0"/>
              <a:t>/Si</a:t>
            </a:r>
            <a:r>
              <a:rPr lang="zh-CN" altLang="en-US" dirty="0"/>
              <a:t>激光器对</a:t>
            </a:r>
            <a:r>
              <a:rPr lang="en-US" altLang="zh-CN" dirty="0"/>
              <a:t>Si3N4</a:t>
            </a:r>
            <a:r>
              <a:rPr lang="zh-CN" altLang="en-US" dirty="0"/>
              <a:t>微谐振腔的自注入</a:t>
            </a:r>
            <a:r>
              <a:rPr lang="zh-CN" altLang="en-US"/>
              <a:t>锁定，还观察</a:t>
            </a:r>
            <a:r>
              <a:rPr lang="zh-CN" altLang="en-US" dirty="0"/>
              <a:t>到了</a:t>
            </a:r>
            <a:r>
              <a:rPr lang="zh-CN" altLang="en-US" b="1" dirty="0">
                <a:solidFill>
                  <a:srgbClr val="FF0000"/>
                </a:solidFill>
              </a:rPr>
              <a:t>激光频率噪声降低</a:t>
            </a:r>
            <a:r>
              <a:rPr lang="zh-CN" altLang="en-US" dirty="0"/>
              <a:t>。</a:t>
            </a:r>
          </a:p>
        </p:txBody>
      </p:sp>
    </p:spTree>
    <p:extLst>
      <p:ext uri="{BB962C8B-B14F-4D97-AF65-F5344CB8AC3E}">
        <p14:creationId xmlns:p14="http://schemas.microsoft.com/office/powerpoint/2010/main" val="3794412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6E4DDEC-D41D-9CAC-55AF-EBB8AAFBC556}"/>
              </a:ext>
            </a:extLst>
          </p:cNvPr>
          <p:cNvSpPr txBox="1"/>
          <p:nvPr/>
        </p:nvSpPr>
        <p:spPr>
          <a:xfrm>
            <a:off x="410878" y="452520"/>
            <a:ext cx="4522905" cy="461665"/>
          </a:xfrm>
          <a:prstGeom prst="rect">
            <a:avLst/>
          </a:prstGeom>
          <a:noFill/>
        </p:spPr>
        <p:txBody>
          <a:bodyPr wrap="square" rtlCol="0">
            <a:spAutoFit/>
          </a:bodyPr>
          <a:lstStyle/>
          <a:p>
            <a:r>
              <a:rPr lang="en-US" altLang="zh-CN" sz="2400" b="1" dirty="0"/>
              <a:t>2</a:t>
            </a:r>
            <a:r>
              <a:rPr lang="zh-CN" altLang="en-US" sz="2400" b="1" dirty="0"/>
              <a:t>，回音壁微腔激光器类型</a:t>
            </a:r>
          </a:p>
        </p:txBody>
      </p:sp>
      <p:sp>
        <p:nvSpPr>
          <p:cNvPr id="5" name="文本框 4">
            <a:extLst>
              <a:ext uri="{FF2B5EF4-FFF2-40B4-BE49-F238E27FC236}">
                <a16:creationId xmlns:a16="http://schemas.microsoft.com/office/drawing/2014/main" id="{2922BC0E-7F18-FC02-B713-39C2C66D8E71}"/>
              </a:ext>
            </a:extLst>
          </p:cNvPr>
          <p:cNvSpPr txBox="1"/>
          <p:nvPr/>
        </p:nvSpPr>
        <p:spPr>
          <a:xfrm>
            <a:off x="767114" y="1135329"/>
            <a:ext cx="6247377" cy="369332"/>
          </a:xfrm>
          <a:prstGeom prst="rect">
            <a:avLst/>
          </a:prstGeom>
          <a:noFill/>
        </p:spPr>
        <p:txBody>
          <a:bodyPr wrap="square" rtlCol="0">
            <a:spAutoFit/>
          </a:bodyPr>
          <a:lstStyle/>
          <a:p>
            <a:r>
              <a:rPr lang="zh-CN" altLang="en-US" b="1" dirty="0"/>
              <a:t>更高功率、更低发散</a:t>
            </a:r>
            <a:r>
              <a:rPr lang="en-US" altLang="zh-CN" b="1" dirty="0"/>
              <a:t>——</a:t>
            </a:r>
            <a:r>
              <a:rPr lang="zh-CN" altLang="en-US" b="1" dirty="0"/>
              <a:t>阵列输出的超对称微腔阵列激光器</a:t>
            </a:r>
          </a:p>
        </p:txBody>
      </p:sp>
      <p:pic>
        <p:nvPicPr>
          <p:cNvPr id="7" name="图片 6">
            <a:extLst>
              <a:ext uri="{FF2B5EF4-FFF2-40B4-BE49-F238E27FC236}">
                <a16:creationId xmlns:a16="http://schemas.microsoft.com/office/drawing/2014/main" id="{1E924F01-F281-BD43-EB31-34C282D306EC}"/>
              </a:ext>
            </a:extLst>
          </p:cNvPr>
          <p:cNvPicPr>
            <a:picLocks noChangeAspect="1"/>
          </p:cNvPicPr>
          <p:nvPr/>
        </p:nvPicPr>
        <p:blipFill>
          <a:blip r:embed="rId2"/>
          <a:stretch>
            <a:fillRect/>
          </a:stretch>
        </p:blipFill>
        <p:spPr>
          <a:xfrm>
            <a:off x="7014491" y="1319995"/>
            <a:ext cx="4024906" cy="2846204"/>
          </a:xfrm>
          <a:prstGeom prst="rect">
            <a:avLst/>
          </a:prstGeom>
        </p:spPr>
      </p:pic>
      <p:pic>
        <p:nvPicPr>
          <p:cNvPr id="9" name="图片 8">
            <a:extLst>
              <a:ext uri="{FF2B5EF4-FFF2-40B4-BE49-F238E27FC236}">
                <a16:creationId xmlns:a16="http://schemas.microsoft.com/office/drawing/2014/main" id="{0295A585-8E40-F756-D002-5DC950BF835A}"/>
              </a:ext>
            </a:extLst>
          </p:cNvPr>
          <p:cNvPicPr>
            <a:picLocks noChangeAspect="1"/>
          </p:cNvPicPr>
          <p:nvPr/>
        </p:nvPicPr>
        <p:blipFill>
          <a:blip r:embed="rId3"/>
          <a:stretch>
            <a:fillRect/>
          </a:stretch>
        </p:blipFill>
        <p:spPr>
          <a:xfrm>
            <a:off x="1453792" y="1883610"/>
            <a:ext cx="2832124" cy="2222962"/>
          </a:xfrm>
          <a:prstGeom prst="rect">
            <a:avLst/>
          </a:prstGeom>
        </p:spPr>
      </p:pic>
      <p:sp>
        <p:nvSpPr>
          <p:cNvPr id="11" name="文本框 10">
            <a:extLst>
              <a:ext uri="{FF2B5EF4-FFF2-40B4-BE49-F238E27FC236}">
                <a16:creationId xmlns:a16="http://schemas.microsoft.com/office/drawing/2014/main" id="{9C2C64C7-1047-CDFF-04C1-4E6B040D19A3}"/>
              </a:ext>
            </a:extLst>
          </p:cNvPr>
          <p:cNvSpPr txBox="1"/>
          <p:nvPr/>
        </p:nvSpPr>
        <p:spPr>
          <a:xfrm>
            <a:off x="4470025" y="6247764"/>
            <a:ext cx="3677544" cy="369332"/>
          </a:xfrm>
          <a:prstGeom prst="rect">
            <a:avLst/>
          </a:prstGeom>
          <a:noFill/>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Science363,623–626(2019)</a:t>
            </a:r>
          </a:p>
        </p:txBody>
      </p:sp>
      <p:sp>
        <p:nvSpPr>
          <p:cNvPr id="3" name="文本框 2">
            <a:extLst>
              <a:ext uri="{FF2B5EF4-FFF2-40B4-BE49-F238E27FC236}">
                <a16:creationId xmlns:a16="http://schemas.microsoft.com/office/drawing/2014/main" id="{DD324582-E832-3F6B-C19D-021F7B6DA71D}"/>
              </a:ext>
            </a:extLst>
          </p:cNvPr>
          <p:cNvSpPr txBox="1"/>
          <p:nvPr/>
        </p:nvSpPr>
        <p:spPr>
          <a:xfrm>
            <a:off x="638834" y="4495647"/>
            <a:ext cx="4462040" cy="1754326"/>
          </a:xfrm>
          <a:prstGeom prst="rect">
            <a:avLst/>
          </a:prstGeom>
          <a:noFill/>
        </p:spPr>
        <p:txBody>
          <a:bodyPr wrap="square" rtlCol="0">
            <a:spAutoFit/>
          </a:bodyPr>
          <a:lstStyle/>
          <a:p>
            <a:r>
              <a:rPr lang="zh-CN" altLang="en-US" dirty="0"/>
              <a:t>超对称（</a:t>
            </a:r>
            <a:r>
              <a:rPr lang="en-US" altLang="zh-CN" dirty="0" err="1"/>
              <a:t>supersymmetry,SUSY</a:t>
            </a:r>
            <a:r>
              <a:rPr lang="zh-CN" altLang="en-US" dirty="0"/>
              <a:t>）首先在弦论与量子场论中提出，其目的为统一自然界的四大相互作用，然而目前为止还未在实验中观测到。作为一种基于数学的理论，超对称理论在其他领域，如凝聚态物理、光学等方面提供了启示。</a:t>
            </a: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496534BF-8384-D445-31A1-45501FFCFB33}"/>
                  </a:ext>
                </a:extLst>
              </p:cNvPr>
              <p:cNvSpPr txBox="1"/>
              <p:nvPr/>
            </p:nvSpPr>
            <p:spPr>
              <a:xfrm>
                <a:off x="6446012" y="4449523"/>
                <a:ext cx="5410504" cy="1772921"/>
              </a:xfrm>
              <a:prstGeom prst="rect">
                <a:avLst/>
              </a:prstGeom>
              <a:noFill/>
            </p:spPr>
            <p:txBody>
              <a:bodyPr wrap="square" rtlCol="0">
                <a:spAutoFit/>
              </a:bodyPr>
              <a:lstStyle/>
              <a:p>
                <a:r>
                  <a:rPr lang="zh-CN" altLang="en-US" dirty="0"/>
                  <a:t>构造系统的</a:t>
                </a:r>
                <a:r>
                  <a:rPr lang="en-US" altLang="zh-CN" dirty="0"/>
                  <a:t>super-partner</a:t>
                </a:r>
                <a:r>
                  <a:rPr lang="zh-CN" altLang="en-US" dirty="0"/>
                  <a:t>，原系统哈密顿量：</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𝐻</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𝐴</m:t>
                    </m:r>
                  </m:oMath>
                </a14:m>
                <a:r>
                  <a:rPr lang="en-US" altLang="zh-CN" dirty="0"/>
                  <a:t>,super-partner</a:t>
                </a:r>
                <a:r>
                  <a:rPr lang="zh-CN" altLang="en-US" dirty="0"/>
                  <a:t>哈密顿量：</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𝐻</m:t>
                        </m:r>
                      </m:e>
                      <m:sup>
                        <m:r>
                          <a:rPr lang="en-US" altLang="zh-CN" i="1">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rPr>
                      <m:t>𝐴</m:t>
                    </m:r>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m:t>
                        </m:r>
                      </m:sup>
                    </m:sSup>
                  </m:oMath>
                </a14:m>
                <a:r>
                  <a:rPr lang="zh-CN" altLang="en-US" dirty="0"/>
                  <a:t>，</a:t>
                </a:r>
                <a:r>
                  <a:rPr lang="zh-CN" altLang="en-US" b="1" dirty="0"/>
                  <a:t>除了基模之外</a:t>
                </a:r>
                <a:r>
                  <a:rPr lang="zh-CN" altLang="en-US" dirty="0"/>
                  <a:t>都能完美匹配，进而可以借助有损耗的</a:t>
                </a:r>
                <a:r>
                  <a:rPr lang="en-US" altLang="zh-CN" dirty="0"/>
                  <a:t>super-partner</a:t>
                </a:r>
                <a:r>
                  <a:rPr lang="zh-CN" altLang="en-US" b="1" dirty="0">
                    <a:solidFill>
                      <a:srgbClr val="FF0000"/>
                    </a:solidFill>
                  </a:rPr>
                  <a:t>滤除高阶的</a:t>
                </a:r>
                <a:r>
                  <a:rPr lang="en-US" altLang="zh-CN" b="1" dirty="0">
                    <a:solidFill>
                      <a:srgbClr val="FF0000"/>
                    </a:solidFill>
                  </a:rPr>
                  <a:t>super-mode</a:t>
                </a:r>
                <a:r>
                  <a:rPr lang="zh-CN" altLang="en-US" dirty="0"/>
                  <a:t>。上图所示的</a:t>
                </a:r>
                <a:r>
                  <a:rPr lang="en-US" altLang="zh-CN" dirty="0"/>
                  <a:t>SUSY</a:t>
                </a:r>
                <a:r>
                  <a:rPr lang="zh-CN" altLang="en-US" dirty="0"/>
                  <a:t>激光器阵列中，</a:t>
                </a:r>
                <a:r>
                  <a:rPr lang="en-US" altLang="zh-CN" dirty="0"/>
                  <a:t>SUSY</a:t>
                </a:r>
                <a:r>
                  <a:rPr lang="zh-CN" altLang="en-US" dirty="0"/>
                  <a:t>既保留了阵列的</a:t>
                </a:r>
                <a:r>
                  <a:rPr lang="zh-CN" altLang="en-US" b="1" dirty="0"/>
                  <a:t>高功率</a:t>
                </a:r>
                <a:r>
                  <a:rPr lang="zh-CN" altLang="en-US" dirty="0"/>
                  <a:t>，又有</a:t>
                </a:r>
                <a:r>
                  <a:rPr lang="en-US" altLang="zh-CN" dirty="0"/>
                  <a:t>single-slit</a:t>
                </a:r>
                <a:r>
                  <a:rPr lang="zh-CN" altLang="en-US" dirty="0"/>
                  <a:t>的</a:t>
                </a:r>
                <a:r>
                  <a:rPr lang="zh-CN" altLang="en-US" b="1" dirty="0"/>
                  <a:t>低串扰</a:t>
                </a:r>
              </a:p>
            </p:txBody>
          </p:sp>
        </mc:Choice>
        <mc:Fallback>
          <p:sp>
            <p:nvSpPr>
              <p:cNvPr id="4" name="文本框 3">
                <a:extLst>
                  <a:ext uri="{FF2B5EF4-FFF2-40B4-BE49-F238E27FC236}">
                    <a16:creationId xmlns:a16="http://schemas.microsoft.com/office/drawing/2014/main" id="{496534BF-8384-D445-31A1-45501FFCFB33}"/>
                  </a:ext>
                </a:extLst>
              </p:cNvPr>
              <p:cNvSpPr txBox="1">
                <a:spLocks noRot="1" noChangeAspect="1" noMove="1" noResize="1" noEditPoints="1" noAdjustHandles="1" noChangeArrowheads="1" noChangeShapeType="1" noTextEdit="1"/>
              </p:cNvSpPr>
              <p:nvPr/>
            </p:nvSpPr>
            <p:spPr>
              <a:xfrm>
                <a:off x="6446012" y="4449523"/>
                <a:ext cx="5410504" cy="1772921"/>
              </a:xfrm>
              <a:prstGeom prst="rect">
                <a:avLst/>
              </a:prstGeom>
              <a:blipFill>
                <a:blip r:embed="rId4"/>
                <a:stretch>
                  <a:fillRect l="-901" t="-2062" r="-3604" b="-4124"/>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AD475598-F962-BB82-629A-12B8186D1ABC}"/>
              </a:ext>
            </a:extLst>
          </p:cNvPr>
          <p:cNvSpPr txBox="1"/>
          <p:nvPr/>
        </p:nvSpPr>
        <p:spPr>
          <a:xfrm>
            <a:off x="1362394" y="4198943"/>
            <a:ext cx="2832124" cy="338554"/>
          </a:xfrm>
          <a:prstGeom prst="rect">
            <a:avLst/>
          </a:prstGeom>
          <a:noFill/>
        </p:spPr>
        <p:txBody>
          <a:bodyPr wrap="square" rtlCol="0">
            <a:spAutoFit/>
          </a:bodyPr>
          <a:lstStyle/>
          <a:p>
            <a:pPr algn="ctr"/>
            <a:r>
              <a:rPr lang="zh-CN" altLang="en-US" sz="1600" b="1" dirty="0"/>
              <a:t>超对称激光器原理示意图</a:t>
            </a:r>
          </a:p>
        </p:txBody>
      </p:sp>
      <p:sp>
        <p:nvSpPr>
          <p:cNvPr id="8" name="文本框 7">
            <a:extLst>
              <a:ext uri="{FF2B5EF4-FFF2-40B4-BE49-F238E27FC236}">
                <a16:creationId xmlns:a16="http://schemas.microsoft.com/office/drawing/2014/main" id="{8B3BA969-B93D-6435-ABED-C7B670EE75F2}"/>
              </a:ext>
            </a:extLst>
          </p:cNvPr>
          <p:cNvSpPr txBox="1"/>
          <p:nvPr/>
        </p:nvSpPr>
        <p:spPr>
          <a:xfrm>
            <a:off x="7598113" y="4181588"/>
            <a:ext cx="3106301" cy="338554"/>
          </a:xfrm>
          <a:prstGeom prst="rect">
            <a:avLst/>
          </a:prstGeom>
          <a:noFill/>
        </p:spPr>
        <p:txBody>
          <a:bodyPr wrap="square" rtlCol="0">
            <a:spAutoFit/>
          </a:bodyPr>
          <a:lstStyle/>
          <a:p>
            <a:pPr algn="ctr"/>
            <a:r>
              <a:rPr lang="zh-CN" altLang="en-US" sz="1600" b="1" dirty="0"/>
              <a:t>超对称激光器与其他激光器对比</a:t>
            </a:r>
          </a:p>
        </p:txBody>
      </p:sp>
      <p:sp>
        <p:nvSpPr>
          <p:cNvPr id="10" name="矩形: 圆角 9">
            <a:extLst>
              <a:ext uri="{FF2B5EF4-FFF2-40B4-BE49-F238E27FC236}">
                <a16:creationId xmlns:a16="http://schemas.microsoft.com/office/drawing/2014/main" id="{29DD30D9-74C3-A841-1F53-724EE7DAE514}"/>
              </a:ext>
            </a:extLst>
          </p:cNvPr>
          <p:cNvSpPr/>
          <p:nvPr/>
        </p:nvSpPr>
        <p:spPr>
          <a:xfrm>
            <a:off x="4842024" y="2239972"/>
            <a:ext cx="1951538" cy="11890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使用回音壁微腔可以实现二维超对称激光阵列</a:t>
            </a:r>
          </a:p>
        </p:txBody>
      </p:sp>
    </p:spTree>
    <p:extLst>
      <p:ext uri="{BB962C8B-B14F-4D97-AF65-F5344CB8AC3E}">
        <p14:creationId xmlns:p14="http://schemas.microsoft.com/office/powerpoint/2010/main" val="847329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C5C224F-81A4-ED05-9560-43E1F4302F50}"/>
              </a:ext>
            </a:extLst>
          </p:cNvPr>
          <p:cNvSpPr txBox="1"/>
          <p:nvPr/>
        </p:nvSpPr>
        <p:spPr>
          <a:xfrm>
            <a:off x="608387" y="508286"/>
            <a:ext cx="4392533" cy="461665"/>
          </a:xfrm>
          <a:prstGeom prst="rect">
            <a:avLst/>
          </a:prstGeom>
          <a:noFill/>
        </p:spPr>
        <p:txBody>
          <a:bodyPr wrap="square" rtlCol="0">
            <a:spAutoFit/>
          </a:bodyPr>
          <a:lstStyle/>
          <a:p>
            <a:r>
              <a:rPr lang="en-US" altLang="zh-CN" sz="2400" b="1" dirty="0"/>
              <a:t>3</a:t>
            </a:r>
            <a:r>
              <a:rPr lang="zh-CN" altLang="en-US" sz="2400" b="1" dirty="0"/>
              <a:t>，回音壁微腔激光器工艺</a:t>
            </a:r>
          </a:p>
        </p:txBody>
      </p:sp>
      <p:pic>
        <p:nvPicPr>
          <p:cNvPr id="3" name="Picture 2">
            <a:extLst>
              <a:ext uri="{FF2B5EF4-FFF2-40B4-BE49-F238E27FC236}">
                <a16:creationId xmlns:a16="http://schemas.microsoft.com/office/drawing/2014/main" id="{936F4B39-8682-5897-02BD-D67C2B3E05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195" y="1545087"/>
            <a:ext cx="8863143"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15A8A21E-343A-7E23-28A0-3602FBFD898C}"/>
              </a:ext>
            </a:extLst>
          </p:cNvPr>
          <p:cNvSpPr txBox="1"/>
          <p:nvPr/>
        </p:nvSpPr>
        <p:spPr>
          <a:xfrm>
            <a:off x="3195799" y="5626735"/>
            <a:ext cx="6097022" cy="369332"/>
          </a:xfrm>
          <a:prstGeom prst="rect">
            <a:avLst/>
          </a:prstGeom>
          <a:noFill/>
        </p:spPr>
        <p:txBody>
          <a:bodyPr wrap="square">
            <a:spAutoFit/>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Nature</a:t>
            </a:r>
            <a:r>
              <a:rPr lang="en-US" altLang="zh-CN" dirty="0">
                <a:solidFill>
                  <a:schemeClr val="tx1"/>
                </a:solidFill>
                <a:latin typeface="Times New Roman" panose="02020603050405020304" pitchFamily="18" charset="0"/>
                <a:cs typeface="Times New Roman" panose="02020603050405020304" pitchFamily="18" charset="0"/>
              </a:rPr>
              <a:t>421</a:t>
            </a:r>
            <a:r>
              <a:rPr lang="en-US" altLang="zh-CN" b="0" dirty="0">
                <a:solidFill>
                  <a:schemeClr val="tx1"/>
                </a:solidFill>
                <a:latin typeface="Times New Roman" panose="02020603050405020304" pitchFamily="18" charset="0"/>
                <a:cs typeface="Times New Roman" panose="02020603050405020304" pitchFamily="18" charset="0"/>
              </a:rPr>
              <a:t>,925-927(2003)</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FF0C82FF-1A68-B645-D3FE-19804C5D3C1C}"/>
              </a:ext>
            </a:extLst>
          </p:cNvPr>
          <p:cNvSpPr txBox="1"/>
          <p:nvPr/>
        </p:nvSpPr>
        <p:spPr>
          <a:xfrm>
            <a:off x="711881" y="1093614"/>
            <a:ext cx="2632736" cy="369332"/>
          </a:xfrm>
          <a:prstGeom prst="rect">
            <a:avLst/>
          </a:prstGeom>
          <a:noFill/>
        </p:spPr>
        <p:txBody>
          <a:bodyPr wrap="square" rtlCol="0">
            <a:spAutoFit/>
          </a:bodyPr>
          <a:lstStyle/>
          <a:p>
            <a:r>
              <a:rPr lang="zh-CN" altLang="en-US" b="1" dirty="0"/>
              <a:t>回音壁微腔工艺流程</a:t>
            </a:r>
          </a:p>
        </p:txBody>
      </p:sp>
    </p:spTree>
    <p:extLst>
      <p:ext uri="{BB962C8B-B14F-4D97-AF65-F5344CB8AC3E}">
        <p14:creationId xmlns:p14="http://schemas.microsoft.com/office/powerpoint/2010/main" val="3064442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39CF93E-326C-6518-9E1A-2FC691710ADB}"/>
              </a:ext>
            </a:extLst>
          </p:cNvPr>
          <p:cNvSpPr txBox="1"/>
          <p:nvPr/>
        </p:nvSpPr>
        <p:spPr>
          <a:xfrm>
            <a:off x="4099458" y="2706379"/>
            <a:ext cx="4688601" cy="1107996"/>
          </a:xfrm>
          <a:prstGeom prst="rect">
            <a:avLst/>
          </a:prstGeom>
          <a:noFill/>
        </p:spPr>
        <p:txBody>
          <a:bodyPr wrap="square" rtlCol="0">
            <a:spAutoFit/>
          </a:bodyPr>
          <a:lstStyle/>
          <a:p>
            <a:pPr algn="ctr"/>
            <a:r>
              <a:rPr lang="zh-CN" altLang="en-US" sz="6600" b="1" dirty="0"/>
              <a:t>谢谢！</a:t>
            </a:r>
          </a:p>
        </p:txBody>
      </p:sp>
    </p:spTree>
    <p:extLst>
      <p:ext uri="{BB962C8B-B14F-4D97-AF65-F5344CB8AC3E}">
        <p14:creationId xmlns:p14="http://schemas.microsoft.com/office/powerpoint/2010/main" val="3795842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3815536-2831-923D-C84A-6B2C2E2E84C7}"/>
              </a:ext>
            </a:extLst>
          </p:cNvPr>
          <p:cNvSpPr txBox="1"/>
          <p:nvPr/>
        </p:nvSpPr>
        <p:spPr>
          <a:xfrm>
            <a:off x="1098507" y="2048611"/>
            <a:ext cx="4522905" cy="461665"/>
          </a:xfrm>
          <a:prstGeom prst="rect">
            <a:avLst/>
          </a:prstGeom>
          <a:noFill/>
        </p:spPr>
        <p:txBody>
          <a:bodyPr wrap="square" rtlCol="0">
            <a:spAutoFit/>
          </a:bodyPr>
          <a:lstStyle/>
          <a:p>
            <a:r>
              <a:rPr lang="en-US" altLang="zh-CN" sz="2400" b="1" dirty="0"/>
              <a:t>1</a:t>
            </a:r>
            <a:r>
              <a:rPr lang="zh-CN" altLang="en-US" sz="2400" b="1" dirty="0"/>
              <a:t>，回音壁微腔激光器原理</a:t>
            </a:r>
          </a:p>
        </p:txBody>
      </p:sp>
      <p:sp>
        <p:nvSpPr>
          <p:cNvPr id="3" name="文本框 2">
            <a:extLst>
              <a:ext uri="{FF2B5EF4-FFF2-40B4-BE49-F238E27FC236}">
                <a16:creationId xmlns:a16="http://schemas.microsoft.com/office/drawing/2014/main" id="{2A3DA29D-6FD5-66BE-FA7A-A91D0D45F8EA}"/>
              </a:ext>
            </a:extLst>
          </p:cNvPr>
          <p:cNvSpPr txBox="1"/>
          <p:nvPr/>
        </p:nvSpPr>
        <p:spPr>
          <a:xfrm>
            <a:off x="1098505" y="3625939"/>
            <a:ext cx="4522905" cy="461665"/>
          </a:xfrm>
          <a:prstGeom prst="rect">
            <a:avLst/>
          </a:prstGeom>
          <a:noFill/>
        </p:spPr>
        <p:txBody>
          <a:bodyPr wrap="square" rtlCol="0">
            <a:spAutoFit/>
          </a:bodyPr>
          <a:lstStyle/>
          <a:p>
            <a:r>
              <a:rPr lang="en-US" altLang="zh-CN" sz="2400" b="1" dirty="0"/>
              <a:t>3</a:t>
            </a:r>
            <a:r>
              <a:rPr lang="zh-CN" altLang="en-US" sz="2400" b="1" dirty="0"/>
              <a:t>，回音壁微腔激光器工艺</a:t>
            </a:r>
          </a:p>
        </p:txBody>
      </p:sp>
      <p:sp>
        <p:nvSpPr>
          <p:cNvPr id="5" name="文本框 4">
            <a:extLst>
              <a:ext uri="{FF2B5EF4-FFF2-40B4-BE49-F238E27FC236}">
                <a16:creationId xmlns:a16="http://schemas.microsoft.com/office/drawing/2014/main" id="{E8BABDF2-7B43-2B78-DE14-BAFD6308A162}"/>
              </a:ext>
            </a:extLst>
          </p:cNvPr>
          <p:cNvSpPr txBox="1"/>
          <p:nvPr/>
        </p:nvSpPr>
        <p:spPr>
          <a:xfrm>
            <a:off x="1098507" y="703231"/>
            <a:ext cx="2135645" cy="646331"/>
          </a:xfrm>
          <a:prstGeom prst="rect">
            <a:avLst/>
          </a:prstGeom>
          <a:noFill/>
        </p:spPr>
        <p:txBody>
          <a:bodyPr wrap="square" rtlCol="0">
            <a:spAutoFit/>
          </a:bodyPr>
          <a:lstStyle/>
          <a:p>
            <a:r>
              <a:rPr lang="zh-CN" altLang="en-US" sz="3600" b="1" dirty="0"/>
              <a:t>目录</a:t>
            </a:r>
          </a:p>
        </p:txBody>
      </p:sp>
      <p:sp>
        <p:nvSpPr>
          <p:cNvPr id="6" name="文本框 5">
            <a:extLst>
              <a:ext uri="{FF2B5EF4-FFF2-40B4-BE49-F238E27FC236}">
                <a16:creationId xmlns:a16="http://schemas.microsoft.com/office/drawing/2014/main" id="{0A022CE6-55BA-9FE8-A424-C0B0F5B7A23C}"/>
              </a:ext>
            </a:extLst>
          </p:cNvPr>
          <p:cNvSpPr txBox="1"/>
          <p:nvPr/>
        </p:nvSpPr>
        <p:spPr>
          <a:xfrm>
            <a:off x="1098507" y="2837275"/>
            <a:ext cx="4522905" cy="461665"/>
          </a:xfrm>
          <a:prstGeom prst="rect">
            <a:avLst/>
          </a:prstGeom>
          <a:noFill/>
        </p:spPr>
        <p:txBody>
          <a:bodyPr wrap="square" rtlCol="0">
            <a:spAutoFit/>
          </a:bodyPr>
          <a:lstStyle/>
          <a:p>
            <a:r>
              <a:rPr lang="en-US" altLang="zh-CN" sz="2400" b="1" dirty="0"/>
              <a:t>2</a:t>
            </a:r>
            <a:r>
              <a:rPr lang="zh-CN" altLang="en-US" sz="2400" b="1" dirty="0"/>
              <a:t>，回音壁微腔激光器类型</a:t>
            </a:r>
          </a:p>
        </p:txBody>
      </p:sp>
    </p:spTree>
    <p:extLst>
      <p:ext uri="{BB962C8B-B14F-4D97-AF65-F5344CB8AC3E}">
        <p14:creationId xmlns:p14="http://schemas.microsoft.com/office/powerpoint/2010/main" val="2931111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A9F46DB-98D7-7BAE-9019-76AA484A9F8D}"/>
              </a:ext>
            </a:extLst>
          </p:cNvPr>
          <p:cNvSpPr txBox="1"/>
          <p:nvPr/>
        </p:nvSpPr>
        <p:spPr>
          <a:xfrm>
            <a:off x="249944" y="424636"/>
            <a:ext cx="4522905" cy="461665"/>
          </a:xfrm>
          <a:prstGeom prst="rect">
            <a:avLst/>
          </a:prstGeom>
          <a:noFill/>
        </p:spPr>
        <p:txBody>
          <a:bodyPr wrap="square" rtlCol="0">
            <a:spAutoFit/>
          </a:bodyPr>
          <a:lstStyle/>
          <a:p>
            <a:r>
              <a:rPr lang="en-US" altLang="zh-CN" sz="2400" b="1" dirty="0"/>
              <a:t>1</a:t>
            </a:r>
            <a:r>
              <a:rPr lang="zh-CN" altLang="en-US" sz="2400" b="1" dirty="0"/>
              <a:t>，回音壁微腔激光器原理</a:t>
            </a:r>
          </a:p>
        </p:txBody>
      </p:sp>
      <p:sp>
        <p:nvSpPr>
          <p:cNvPr id="5" name="左大括号 4">
            <a:extLst>
              <a:ext uri="{FF2B5EF4-FFF2-40B4-BE49-F238E27FC236}">
                <a16:creationId xmlns:a16="http://schemas.microsoft.com/office/drawing/2014/main" id="{779381B4-ADF2-D74D-8BF9-67F6374A4517}"/>
              </a:ext>
            </a:extLst>
          </p:cNvPr>
          <p:cNvSpPr/>
          <p:nvPr/>
        </p:nvSpPr>
        <p:spPr>
          <a:xfrm>
            <a:off x="2526362" y="1663104"/>
            <a:ext cx="859168" cy="3037772"/>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37059664-AE27-8EE8-2CB5-A1CA0E1C42CD}"/>
              </a:ext>
            </a:extLst>
          </p:cNvPr>
          <p:cNvSpPr txBox="1"/>
          <p:nvPr/>
        </p:nvSpPr>
        <p:spPr>
          <a:xfrm>
            <a:off x="3459172" y="1583324"/>
            <a:ext cx="7499307" cy="461665"/>
          </a:xfrm>
          <a:prstGeom prst="rect">
            <a:avLst/>
          </a:prstGeom>
          <a:noFill/>
        </p:spPr>
        <p:txBody>
          <a:bodyPr wrap="square" rtlCol="0">
            <a:spAutoFit/>
          </a:bodyPr>
          <a:lstStyle/>
          <a:p>
            <a:r>
              <a:rPr lang="zh-CN" altLang="en-US" sz="2400" b="1" dirty="0"/>
              <a:t>泵浦：</a:t>
            </a:r>
            <a:r>
              <a:rPr lang="zh-CN" altLang="en-US" sz="2400" dirty="0"/>
              <a:t>既有</a:t>
            </a:r>
            <a:r>
              <a:rPr lang="zh-CN" altLang="en-US" sz="2400" b="1" dirty="0">
                <a:solidFill>
                  <a:srgbClr val="FF0000"/>
                </a:solidFill>
              </a:rPr>
              <a:t>电</a:t>
            </a:r>
            <a:r>
              <a:rPr lang="zh-CN" altLang="en-US" sz="2400" dirty="0"/>
              <a:t>泵浦又有</a:t>
            </a:r>
            <a:r>
              <a:rPr lang="zh-CN" altLang="en-US" sz="2400" b="1" dirty="0">
                <a:solidFill>
                  <a:srgbClr val="FF0000"/>
                </a:solidFill>
              </a:rPr>
              <a:t>光</a:t>
            </a:r>
            <a:r>
              <a:rPr lang="zh-CN" altLang="en-US" sz="2400" dirty="0"/>
              <a:t>泵浦</a:t>
            </a:r>
          </a:p>
        </p:txBody>
      </p:sp>
      <p:sp>
        <p:nvSpPr>
          <p:cNvPr id="7" name="文本框 6">
            <a:extLst>
              <a:ext uri="{FF2B5EF4-FFF2-40B4-BE49-F238E27FC236}">
                <a16:creationId xmlns:a16="http://schemas.microsoft.com/office/drawing/2014/main" id="{733DB9B6-45D2-F430-62B9-B20306CD06F1}"/>
              </a:ext>
            </a:extLst>
          </p:cNvPr>
          <p:cNvSpPr txBox="1"/>
          <p:nvPr/>
        </p:nvSpPr>
        <p:spPr>
          <a:xfrm>
            <a:off x="3459172" y="2365024"/>
            <a:ext cx="7683415" cy="590033"/>
          </a:xfrm>
          <a:prstGeom prst="rect">
            <a:avLst/>
          </a:prstGeom>
          <a:noFill/>
        </p:spPr>
        <p:txBody>
          <a:bodyPr wrap="square" rtlCol="0">
            <a:spAutoFit/>
          </a:bodyPr>
          <a:lstStyle/>
          <a:p>
            <a:pPr>
              <a:lnSpc>
                <a:spcPct val="150000"/>
              </a:lnSpc>
            </a:pPr>
            <a:r>
              <a:rPr lang="zh-CN" altLang="en-US" sz="2400" b="1" dirty="0"/>
              <a:t>增益介质</a:t>
            </a:r>
            <a:r>
              <a:rPr lang="zh-CN" altLang="en-US" sz="2400" dirty="0"/>
              <a:t>：</a:t>
            </a:r>
            <a:r>
              <a:rPr lang="en-US" altLang="zh-CN" sz="2400" dirty="0"/>
              <a:t>Ⅲ-Ⅴ</a:t>
            </a:r>
            <a:r>
              <a:rPr lang="zh-CN" altLang="en-US" sz="2400" dirty="0"/>
              <a:t>族半导体的量子阱、</a:t>
            </a:r>
            <a:r>
              <a:rPr lang="en-US" altLang="zh-CN" sz="2400" dirty="0"/>
              <a:t>Nd</a:t>
            </a:r>
            <a:r>
              <a:rPr lang="zh-CN" altLang="en-US" sz="2400" dirty="0"/>
              <a:t>离子、</a:t>
            </a:r>
            <a:r>
              <a:rPr lang="en-US" altLang="zh-CN" sz="2400" dirty="0"/>
              <a:t>Er</a:t>
            </a:r>
            <a:r>
              <a:rPr lang="zh-CN" altLang="en-US" sz="2400" dirty="0"/>
              <a:t>离子</a:t>
            </a:r>
            <a:r>
              <a:rPr lang="en-US" altLang="zh-CN" sz="2400" dirty="0"/>
              <a:t>…</a:t>
            </a:r>
            <a:endParaRPr lang="zh-CN" altLang="en-US" sz="2400" dirty="0"/>
          </a:p>
        </p:txBody>
      </p:sp>
      <p:sp>
        <p:nvSpPr>
          <p:cNvPr id="8" name="文本框 7">
            <a:extLst>
              <a:ext uri="{FF2B5EF4-FFF2-40B4-BE49-F238E27FC236}">
                <a16:creationId xmlns:a16="http://schemas.microsoft.com/office/drawing/2014/main" id="{53DCE5E0-00B6-DEAC-9925-0A1BA4C454B3}"/>
              </a:ext>
            </a:extLst>
          </p:cNvPr>
          <p:cNvSpPr txBox="1"/>
          <p:nvPr/>
        </p:nvSpPr>
        <p:spPr>
          <a:xfrm>
            <a:off x="3459172" y="4215463"/>
            <a:ext cx="2569322" cy="461665"/>
          </a:xfrm>
          <a:prstGeom prst="rect">
            <a:avLst/>
          </a:prstGeom>
          <a:noFill/>
        </p:spPr>
        <p:txBody>
          <a:bodyPr wrap="square" rtlCol="0">
            <a:spAutoFit/>
          </a:bodyPr>
          <a:lstStyle/>
          <a:p>
            <a:r>
              <a:rPr lang="zh-CN" altLang="en-US" sz="2400" b="1" dirty="0"/>
              <a:t>谐振腔（微腔）：</a:t>
            </a:r>
            <a:endParaRPr lang="zh-CN" altLang="en-US" sz="2400" b="1" dirty="0">
              <a:solidFill>
                <a:srgbClr val="FF0000"/>
              </a:solidFill>
            </a:endParaRPr>
          </a:p>
        </p:txBody>
      </p:sp>
      <p:sp>
        <p:nvSpPr>
          <p:cNvPr id="10" name="文本框 9">
            <a:extLst>
              <a:ext uri="{FF2B5EF4-FFF2-40B4-BE49-F238E27FC236}">
                <a16:creationId xmlns:a16="http://schemas.microsoft.com/office/drawing/2014/main" id="{93DE5358-B7B7-D79B-2D26-E1894DD4479A}"/>
              </a:ext>
            </a:extLst>
          </p:cNvPr>
          <p:cNvSpPr txBox="1"/>
          <p:nvPr/>
        </p:nvSpPr>
        <p:spPr>
          <a:xfrm>
            <a:off x="415266" y="2896708"/>
            <a:ext cx="2037454" cy="954107"/>
          </a:xfrm>
          <a:prstGeom prst="rect">
            <a:avLst/>
          </a:prstGeom>
          <a:noFill/>
        </p:spPr>
        <p:txBody>
          <a:bodyPr wrap="square" rtlCol="0">
            <a:spAutoFit/>
          </a:bodyPr>
          <a:lstStyle/>
          <a:p>
            <a:pPr algn="ctr"/>
            <a:r>
              <a:rPr lang="zh-CN" altLang="en-US" sz="2800" b="1" dirty="0"/>
              <a:t>微腔激光器</a:t>
            </a:r>
            <a:endParaRPr lang="en-US" altLang="zh-CN" sz="2800" b="1" dirty="0"/>
          </a:p>
          <a:p>
            <a:pPr algn="ctr"/>
            <a:r>
              <a:rPr lang="zh-CN" altLang="en-US" sz="2800" b="1" dirty="0"/>
              <a:t>三要素</a:t>
            </a:r>
          </a:p>
        </p:txBody>
      </p:sp>
      <p:sp>
        <p:nvSpPr>
          <p:cNvPr id="18" name="左大括号 17">
            <a:extLst>
              <a:ext uri="{FF2B5EF4-FFF2-40B4-BE49-F238E27FC236}">
                <a16:creationId xmlns:a16="http://schemas.microsoft.com/office/drawing/2014/main" id="{869B9F37-C9A6-5C95-DBD0-B818929120D7}"/>
              </a:ext>
            </a:extLst>
          </p:cNvPr>
          <p:cNvSpPr/>
          <p:nvPr/>
        </p:nvSpPr>
        <p:spPr>
          <a:xfrm>
            <a:off x="6096000" y="3816818"/>
            <a:ext cx="281427" cy="1407232"/>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1AFEB7F4-2858-0DA1-7367-68C00627E603}"/>
              </a:ext>
            </a:extLst>
          </p:cNvPr>
          <p:cNvSpPr txBox="1"/>
          <p:nvPr/>
        </p:nvSpPr>
        <p:spPr>
          <a:xfrm>
            <a:off x="6800211" y="3529143"/>
            <a:ext cx="3368653" cy="461665"/>
          </a:xfrm>
          <a:prstGeom prst="rect">
            <a:avLst/>
          </a:prstGeom>
          <a:noFill/>
        </p:spPr>
        <p:txBody>
          <a:bodyPr wrap="square">
            <a:spAutoFit/>
          </a:bodyPr>
          <a:lstStyle/>
          <a:p>
            <a:r>
              <a:rPr lang="en-US" altLang="zh-CN" sz="2400" dirty="0"/>
              <a:t>FP</a:t>
            </a:r>
            <a:r>
              <a:rPr lang="zh-CN" altLang="en-US" sz="2400" dirty="0"/>
              <a:t>腔</a:t>
            </a:r>
          </a:p>
        </p:txBody>
      </p:sp>
      <p:sp>
        <p:nvSpPr>
          <p:cNvPr id="24" name="文本框 23">
            <a:extLst>
              <a:ext uri="{FF2B5EF4-FFF2-40B4-BE49-F238E27FC236}">
                <a16:creationId xmlns:a16="http://schemas.microsoft.com/office/drawing/2014/main" id="{6F0052E4-8117-FACD-5DF6-90A6BCE23BD9}"/>
              </a:ext>
            </a:extLst>
          </p:cNvPr>
          <p:cNvSpPr txBox="1"/>
          <p:nvPr/>
        </p:nvSpPr>
        <p:spPr>
          <a:xfrm>
            <a:off x="6800211" y="4066867"/>
            <a:ext cx="3368653" cy="461665"/>
          </a:xfrm>
          <a:prstGeom prst="rect">
            <a:avLst/>
          </a:prstGeom>
          <a:noFill/>
        </p:spPr>
        <p:txBody>
          <a:bodyPr wrap="square">
            <a:spAutoFit/>
          </a:bodyPr>
          <a:lstStyle/>
          <a:p>
            <a:r>
              <a:rPr lang="zh-CN" altLang="en-US" sz="2400" dirty="0"/>
              <a:t>表面等离激元腔</a:t>
            </a:r>
          </a:p>
        </p:txBody>
      </p:sp>
      <p:sp>
        <p:nvSpPr>
          <p:cNvPr id="26" name="文本框 25">
            <a:extLst>
              <a:ext uri="{FF2B5EF4-FFF2-40B4-BE49-F238E27FC236}">
                <a16:creationId xmlns:a16="http://schemas.microsoft.com/office/drawing/2014/main" id="{A8ED9925-FD31-5DA4-7EF1-55E81D418659}"/>
              </a:ext>
            </a:extLst>
          </p:cNvPr>
          <p:cNvSpPr txBox="1"/>
          <p:nvPr/>
        </p:nvSpPr>
        <p:spPr>
          <a:xfrm>
            <a:off x="6800211" y="4604591"/>
            <a:ext cx="3368653" cy="461665"/>
          </a:xfrm>
          <a:prstGeom prst="rect">
            <a:avLst/>
          </a:prstGeom>
          <a:noFill/>
        </p:spPr>
        <p:txBody>
          <a:bodyPr wrap="square">
            <a:spAutoFit/>
          </a:bodyPr>
          <a:lstStyle/>
          <a:p>
            <a:r>
              <a:rPr lang="zh-CN" altLang="en-US" sz="2400" dirty="0"/>
              <a:t>光子晶体腔</a:t>
            </a:r>
          </a:p>
        </p:txBody>
      </p:sp>
      <p:sp>
        <p:nvSpPr>
          <p:cNvPr id="28" name="文本框 27">
            <a:extLst>
              <a:ext uri="{FF2B5EF4-FFF2-40B4-BE49-F238E27FC236}">
                <a16:creationId xmlns:a16="http://schemas.microsoft.com/office/drawing/2014/main" id="{574AF744-270A-4CF3-EC15-6E5ACF9FBBC5}"/>
              </a:ext>
            </a:extLst>
          </p:cNvPr>
          <p:cNvSpPr txBox="1"/>
          <p:nvPr/>
        </p:nvSpPr>
        <p:spPr>
          <a:xfrm>
            <a:off x="6800211" y="5142314"/>
            <a:ext cx="3368653" cy="461665"/>
          </a:xfrm>
          <a:prstGeom prst="rect">
            <a:avLst/>
          </a:prstGeom>
          <a:noFill/>
        </p:spPr>
        <p:txBody>
          <a:bodyPr wrap="square">
            <a:spAutoFit/>
          </a:bodyPr>
          <a:lstStyle/>
          <a:p>
            <a:r>
              <a:rPr lang="zh-CN" altLang="en-US" sz="2400" b="1" dirty="0">
                <a:solidFill>
                  <a:srgbClr val="FF0000"/>
                </a:solidFill>
              </a:rPr>
              <a:t>回音壁腔</a:t>
            </a:r>
            <a:endParaRPr lang="zh-CN" altLang="en-US" sz="2400" dirty="0"/>
          </a:p>
        </p:txBody>
      </p:sp>
      <p:sp>
        <p:nvSpPr>
          <p:cNvPr id="29" name="矩形: 圆角 28">
            <a:extLst>
              <a:ext uri="{FF2B5EF4-FFF2-40B4-BE49-F238E27FC236}">
                <a16:creationId xmlns:a16="http://schemas.microsoft.com/office/drawing/2014/main" id="{5D6579B4-A35C-6C67-2236-29D712C2702B}"/>
              </a:ext>
            </a:extLst>
          </p:cNvPr>
          <p:cNvSpPr/>
          <p:nvPr/>
        </p:nvSpPr>
        <p:spPr>
          <a:xfrm>
            <a:off x="415266" y="4965464"/>
            <a:ext cx="5319682" cy="15887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微腔</a:t>
            </a:r>
            <a:r>
              <a:rPr lang="zh-CN" altLang="en-US" b="1" dirty="0"/>
              <a:t>与一般谐振腔的区别</a:t>
            </a:r>
            <a:r>
              <a:rPr lang="zh-CN" altLang="en-US" dirty="0"/>
              <a:t>：</a:t>
            </a:r>
            <a:r>
              <a:rPr lang="zh-CN" altLang="en-US" b="1" dirty="0">
                <a:solidFill>
                  <a:srgbClr val="FF0000"/>
                </a:solidFill>
              </a:rPr>
              <a:t>更小</a:t>
            </a:r>
            <a:r>
              <a:rPr lang="zh-CN" altLang="en-US" dirty="0"/>
              <a:t>的谐振腔体积，</a:t>
            </a:r>
            <a:r>
              <a:rPr lang="zh-CN" altLang="en-US" b="1" dirty="0">
                <a:solidFill>
                  <a:srgbClr val="FF0000"/>
                </a:solidFill>
              </a:rPr>
              <a:t>更分散</a:t>
            </a:r>
            <a:r>
              <a:rPr lang="zh-CN" altLang="en-US" dirty="0"/>
              <a:t>的谐振频谱，其将光限制到极小的体积内，具有</a:t>
            </a:r>
            <a:r>
              <a:rPr lang="zh-CN" altLang="en-US" b="1" dirty="0">
                <a:solidFill>
                  <a:srgbClr val="FF0000"/>
                </a:solidFill>
              </a:rPr>
              <a:t>更高</a:t>
            </a:r>
            <a:r>
              <a:rPr lang="en-US" altLang="zh-CN" b="1" dirty="0">
                <a:solidFill>
                  <a:srgbClr val="FF0000"/>
                </a:solidFill>
              </a:rPr>
              <a:t>Q</a:t>
            </a:r>
            <a:r>
              <a:rPr lang="zh-CN" altLang="en-US" b="1" dirty="0">
                <a:solidFill>
                  <a:srgbClr val="FF0000"/>
                </a:solidFill>
              </a:rPr>
              <a:t>值</a:t>
            </a:r>
            <a:r>
              <a:rPr lang="zh-CN" altLang="en-US" dirty="0"/>
              <a:t>，同时极大增强了</a:t>
            </a:r>
            <a:r>
              <a:rPr lang="zh-CN" altLang="en-US" b="1" dirty="0">
                <a:solidFill>
                  <a:srgbClr val="FF0000"/>
                </a:solidFill>
              </a:rPr>
              <a:t>光与物质相互作用</a:t>
            </a:r>
          </a:p>
        </p:txBody>
      </p:sp>
    </p:spTree>
    <p:extLst>
      <p:ext uri="{BB962C8B-B14F-4D97-AF65-F5344CB8AC3E}">
        <p14:creationId xmlns:p14="http://schemas.microsoft.com/office/powerpoint/2010/main" val="1726439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A9F46DB-98D7-7BAE-9019-76AA484A9F8D}"/>
              </a:ext>
            </a:extLst>
          </p:cNvPr>
          <p:cNvSpPr txBox="1"/>
          <p:nvPr/>
        </p:nvSpPr>
        <p:spPr>
          <a:xfrm>
            <a:off x="249944" y="424636"/>
            <a:ext cx="4522905" cy="461665"/>
          </a:xfrm>
          <a:prstGeom prst="rect">
            <a:avLst/>
          </a:prstGeom>
          <a:noFill/>
        </p:spPr>
        <p:txBody>
          <a:bodyPr wrap="square" rtlCol="0">
            <a:spAutoFit/>
          </a:bodyPr>
          <a:lstStyle/>
          <a:p>
            <a:r>
              <a:rPr lang="en-US" altLang="zh-CN" sz="2400" b="1" dirty="0"/>
              <a:t>1</a:t>
            </a:r>
            <a:r>
              <a:rPr lang="zh-CN" altLang="en-US" sz="2400" b="1" dirty="0"/>
              <a:t>，回音壁微腔激光器原理</a:t>
            </a:r>
          </a:p>
        </p:txBody>
      </p:sp>
      <p:sp>
        <p:nvSpPr>
          <p:cNvPr id="2" name="文本框 1">
            <a:extLst>
              <a:ext uri="{FF2B5EF4-FFF2-40B4-BE49-F238E27FC236}">
                <a16:creationId xmlns:a16="http://schemas.microsoft.com/office/drawing/2014/main" id="{CA906FBF-027F-F74D-110E-466350494017}"/>
              </a:ext>
            </a:extLst>
          </p:cNvPr>
          <p:cNvSpPr txBox="1"/>
          <p:nvPr/>
        </p:nvSpPr>
        <p:spPr>
          <a:xfrm>
            <a:off x="724156" y="1184424"/>
            <a:ext cx="2890486" cy="369332"/>
          </a:xfrm>
          <a:prstGeom prst="rect">
            <a:avLst/>
          </a:prstGeom>
          <a:noFill/>
        </p:spPr>
        <p:txBody>
          <a:bodyPr wrap="square" rtlCol="0">
            <a:spAutoFit/>
          </a:bodyPr>
          <a:lstStyle/>
          <a:p>
            <a:r>
              <a:rPr lang="zh-CN" altLang="en-US" b="1" dirty="0"/>
              <a:t>各类微腔性能对比</a:t>
            </a:r>
          </a:p>
        </p:txBody>
      </p:sp>
      <p:pic>
        <p:nvPicPr>
          <p:cNvPr id="13" name="图片 12">
            <a:extLst>
              <a:ext uri="{FF2B5EF4-FFF2-40B4-BE49-F238E27FC236}">
                <a16:creationId xmlns:a16="http://schemas.microsoft.com/office/drawing/2014/main" id="{7E458092-111C-F157-7331-845C81899348}"/>
              </a:ext>
            </a:extLst>
          </p:cNvPr>
          <p:cNvPicPr>
            <a:picLocks noChangeAspect="1"/>
          </p:cNvPicPr>
          <p:nvPr/>
        </p:nvPicPr>
        <p:blipFill>
          <a:blip r:embed="rId2"/>
          <a:stretch>
            <a:fillRect/>
          </a:stretch>
        </p:blipFill>
        <p:spPr>
          <a:xfrm>
            <a:off x="2813464" y="1193963"/>
            <a:ext cx="6798274" cy="3906628"/>
          </a:xfrm>
          <a:prstGeom prst="rect">
            <a:avLst/>
          </a:prstGeom>
        </p:spPr>
      </p:pic>
      <mc:AlternateContent xmlns:mc="http://schemas.openxmlformats.org/markup-compatibility/2006" xmlns:a14="http://schemas.microsoft.com/office/drawing/2010/main">
        <mc:Choice Requires="a14">
          <p:sp>
            <p:nvSpPr>
              <p:cNvPr id="9" name="矩形: 圆角 8">
                <a:extLst>
                  <a:ext uri="{FF2B5EF4-FFF2-40B4-BE49-F238E27FC236}">
                    <a16:creationId xmlns:a16="http://schemas.microsoft.com/office/drawing/2014/main" id="{2D3A01F9-B362-1974-CC98-663481B24957}"/>
                  </a:ext>
                </a:extLst>
              </p:cNvPr>
              <p:cNvSpPr/>
              <p:nvPr/>
            </p:nvSpPr>
            <p:spPr>
              <a:xfrm>
                <a:off x="756372" y="5652097"/>
                <a:ext cx="10679255" cy="10011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t>回音壁微腔</a:t>
                </a:r>
                <a:r>
                  <a:rPr lang="zh-CN" altLang="en-US" sz="2000" dirty="0"/>
                  <a:t>的特点：</a:t>
                </a:r>
                <a:r>
                  <a:rPr lang="zh-CN" altLang="en-US" sz="2000" b="1" dirty="0">
                    <a:solidFill>
                      <a:srgbClr val="FF0000"/>
                    </a:solidFill>
                  </a:rPr>
                  <a:t>高品质因子（理论可达</a:t>
                </a:r>
                <a14:m>
                  <m:oMath xmlns:m="http://schemas.openxmlformats.org/officeDocument/2006/math">
                    <m:r>
                      <a:rPr lang="en-US" altLang="zh-CN" sz="2000" b="1" i="1" smtClean="0">
                        <a:solidFill>
                          <a:srgbClr val="FF0000"/>
                        </a:solidFill>
                        <a:latin typeface="Cambria Math" panose="02040503050406030204" pitchFamily="18" charset="0"/>
                      </a:rPr>
                      <m:t>𝟏</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𝟎</m:t>
                        </m:r>
                      </m:e>
                      <m:sup>
                        <m:r>
                          <a:rPr lang="en-US" altLang="zh-CN" sz="2000" b="1" i="1" smtClean="0">
                            <a:solidFill>
                              <a:srgbClr val="FF0000"/>
                            </a:solidFill>
                            <a:latin typeface="Cambria Math" panose="02040503050406030204" pitchFamily="18" charset="0"/>
                          </a:rPr>
                          <m:t>𝟏𝟎</m:t>
                        </m:r>
                      </m:sup>
                    </m:sSup>
                  </m:oMath>
                </a14:m>
                <a:r>
                  <a:rPr lang="zh-CN" altLang="en-US" sz="2000" b="1" dirty="0">
                    <a:solidFill>
                      <a:srgbClr val="FF0000"/>
                    </a:solidFill>
                  </a:rPr>
                  <a:t>）</a:t>
                </a:r>
                <a:r>
                  <a:rPr lang="zh-CN" altLang="en-US" sz="2000" dirty="0"/>
                  <a:t>、小模式体积、可片上集成</a:t>
                </a:r>
              </a:p>
            </p:txBody>
          </p:sp>
        </mc:Choice>
        <mc:Fallback xmlns="">
          <p:sp>
            <p:nvSpPr>
              <p:cNvPr id="9" name="矩形: 圆角 8">
                <a:extLst>
                  <a:ext uri="{FF2B5EF4-FFF2-40B4-BE49-F238E27FC236}">
                    <a16:creationId xmlns:a16="http://schemas.microsoft.com/office/drawing/2014/main" id="{2D3A01F9-B362-1974-CC98-663481B24957}"/>
                  </a:ext>
                </a:extLst>
              </p:cNvPr>
              <p:cNvSpPr>
                <a:spLocks noRot="1" noChangeAspect="1" noMove="1" noResize="1" noEditPoints="1" noAdjustHandles="1" noChangeArrowheads="1" noChangeShapeType="1" noTextEdit="1"/>
              </p:cNvSpPr>
              <p:nvPr/>
            </p:nvSpPr>
            <p:spPr>
              <a:xfrm>
                <a:off x="756372" y="5652097"/>
                <a:ext cx="10679255" cy="1001133"/>
              </a:xfrm>
              <a:prstGeom prst="roundRect">
                <a:avLst/>
              </a:prstGeom>
              <a:blipFill>
                <a:blip r:embed="rId3"/>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B51D222B-7065-94A8-6A44-E260095224A9}"/>
              </a:ext>
            </a:extLst>
          </p:cNvPr>
          <p:cNvSpPr txBox="1"/>
          <p:nvPr/>
        </p:nvSpPr>
        <p:spPr>
          <a:xfrm>
            <a:off x="4676582" y="5223587"/>
            <a:ext cx="2984073" cy="369332"/>
          </a:xfrm>
          <a:prstGeom prst="rect">
            <a:avLst/>
          </a:prstGeom>
          <a:noFill/>
        </p:spPr>
        <p:txBody>
          <a:bodyPr wrap="square">
            <a:spAutoFit/>
          </a:bodyPr>
          <a:lstStyle/>
          <a:p>
            <a:pPr algn="ctr"/>
            <a:r>
              <a:rPr lang="en-US" altLang="zh-CN" b="0" i="1" dirty="0">
                <a:solidFill>
                  <a:srgbClr val="202122"/>
                </a:solidFill>
                <a:effectLst/>
                <a:highlight>
                  <a:srgbClr val="FFFFFF"/>
                </a:highlight>
                <a:latin typeface="Times New Roman" panose="02020603050405020304" pitchFamily="18" charset="0"/>
                <a:cs typeface="Times New Roman" panose="02020603050405020304" pitchFamily="18" charset="0"/>
              </a:rPr>
              <a:t>Nature</a:t>
            </a:r>
            <a:r>
              <a:rPr lang="en-US" altLang="zh-CN" b="0" i="0" dirty="0">
                <a:solidFill>
                  <a:srgbClr val="202122"/>
                </a:solidFill>
                <a:effectLst/>
                <a:highlight>
                  <a:srgbClr val="FFFFFF"/>
                </a:highlight>
                <a:latin typeface="Times New Roman" panose="02020603050405020304" pitchFamily="18" charset="0"/>
                <a:cs typeface="Times New Roman" panose="02020603050405020304" pitchFamily="18" charset="0"/>
              </a:rPr>
              <a:t>.</a:t>
            </a:r>
            <a:r>
              <a:rPr lang="en-US" altLang="zh-CN" b="1" i="0" dirty="0">
                <a:solidFill>
                  <a:srgbClr val="202122"/>
                </a:solidFill>
                <a:effectLst/>
                <a:highlight>
                  <a:srgbClr val="FFFFFF"/>
                </a:highlight>
                <a:latin typeface="Times New Roman" panose="02020603050405020304" pitchFamily="18" charset="0"/>
                <a:cs typeface="Times New Roman" panose="02020603050405020304" pitchFamily="18" charset="0"/>
              </a:rPr>
              <a:t>424</a:t>
            </a:r>
            <a:r>
              <a:rPr lang="en-US" altLang="zh-CN" b="0" i="0" dirty="0">
                <a:solidFill>
                  <a:srgbClr val="202122"/>
                </a:solidFill>
                <a:effectLst/>
                <a:highlight>
                  <a:srgbClr val="FFFFFF"/>
                </a:highlight>
                <a:latin typeface="Times New Roman" panose="02020603050405020304" pitchFamily="18" charset="0"/>
                <a:cs typeface="Times New Roman" panose="02020603050405020304" pitchFamily="18" charset="0"/>
              </a:rPr>
              <a:t>(6950):839–846</a:t>
            </a:r>
            <a:endParaRPr lang="zh-CN" altLang="en-US"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54B11591-71B5-C67A-CDFC-4C0DF66B8069}"/>
              </a:ext>
            </a:extLst>
          </p:cNvPr>
          <p:cNvSpPr/>
          <p:nvPr/>
        </p:nvSpPr>
        <p:spPr>
          <a:xfrm>
            <a:off x="4772848" y="1037139"/>
            <a:ext cx="3309465" cy="40634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22318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A9F46DB-98D7-7BAE-9019-76AA484A9F8D}"/>
              </a:ext>
            </a:extLst>
          </p:cNvPr>
          <p:cNvSpPr txBox="1"/>
          <p:nvPr/>
        </p:nvSpPr>
        <p:spPr>
          <a:xfrm>
            <a:off x="249944" y="424636"/>
            <a:ext cx="4522905" cy="461665"/>
          </a:xfrm>
          <a:prstGeom prst="rect">
            <a:avLst/>
          </a:prstGeom>
          <a:noFill/>
        </p:spPr>
        <p:txBody>
          <a:bodyPr wrap="square" rtlCol="0">
            <a:spAutoFit/>
          </a:bodyPr>
          <a:lstStyle/>
          <a:p>
            <a:r>
              <a:rPr lang="en-US" altLang="zh-CN" sz="2400" b="1" dirty="0"/>
              <a:t>1</a:t>
            </a:r>
            <a:r>
              <a:rPr lang="zh-CN" altLang="en-US" sz="2400" b="1" dirty="0"/>
              <a:t>，回音壁微腔激光器原理</a:t>
            </a:r>
          </a:p>
        </p:txBody>
      </p:sp>
      <p:sp>
        <p:nvSpPr>
          <p:cNvPr id="4" name="文本框 3">
            <a:extLst>
              <a:ext uri="{FF2B5EF4-FFF2-40B4-BE49-F238E27FC236}">
                <a16:creationId xmlns:a16="http://schemas.microsoft.com/office/drawing/2014/main" id="{8AB48B77-74B3-95F7-F7C0-999E3B8C8FB9}"/>
              </a:ext>
            </a:extLst>
          </p:cNvPr>
          <p:cNvSpPr txBox="1"/>
          <p:nvPr/>
        </p:nvSpPr>
        <p:spPr>
          <a:xfrm>
            <a:off x="699608" y="1061685"/>
            <a:ext cx="4308113" cy="369332"/>
          </a:xfrm>
          <a:prstGeom prst="rect">
            <a:avLst/>
          </a:prstGeom>
          <a:noFill/>
        </p:spPr>
        <p:txBody>
          <a:bodyPr wrap="square" rtlCol="0">
            <a:spAutoFit/>
          </a:bodyPr>
          <a:lstStyle/>
          <a:p>
            <a:r>
              <a:rPr lang="zh-CN" altLang="en-US" b="1" dirty="0"/>
              <a:t>什么是回音壁（</a:t>
            </a:r>
            <a:r>
              <a:rPr lang="en-US" altLang="zh-CN" b="1" dirty="0" err="1"/>
              <a:t>WhisperingGallery</a:t>
            </a:r>
            <a:r>
              <a:rPr lang="zh-CN" altLang="en-US" b="1" dirty="0"/>
              <a:t>）？</a:t>
            </a:r>
          </a:p>
        </p:txBody>
      </p:sp>
      <p:pic>
        <p:nvPicPr>
          <p:cNvPr id="8" name="图片 7">
            <a:extLst>
              <a:ext uri="{FF2B5EF4-FFF2-40B4-BE49-F238E27FC236}">
                <a16:creationId xmlns:a16="http://schemas.microsoft.com/office/drawing/2014/main" id="{08D5808D-7934-7A3E-FBEF-8F2F90D2513E}"/>
              </a:ext>
            </a:extLst>
          </p:cNvPr>
          <p:cNvPicPr>
            <a:picLocks noChangeAspect="1"/>
          </p:cNvPicPr>
          <p:nvPr/>
        </p:nvPicPr>
        <p:blipFill>
          <a:blip r:embed="rId2"/>
          <a:stretch>
            <a:fillRect/>
          </a:stretch>
        </p:blipFill>
        <p:spPr>
          <a:xfrm>
            <a:off x="1530449" y="1589946"/>
            <a:ext cx="3563973" cy="2401018"/>
          </a:xfrm>
          <a:prstGeom prst="rect">
            <a:avLst/>
          </a:prstGeom>
        </p:spPr>
      </p:pic>
      <p:sp>
        <p:nvSpPr>
          <p:cNvPr id="10" name="文本框 9">
            <a:extLst>
              <a:ext uri="{FF2B5EF4-FFF2-40B4-BE49-F238E27FC236}">
                <a16:creationId xmlns:a16="http://schemas.microsoft.com/office/drawing/2014/main" id="{2A04DB83-29DF-D621-B654-2B1EC1099AAF}"/>
              </a:ext>
            </a:extLst>
          </p:cNvPr>
          <p:cNvSpPr txBox="1"/>
          <p:nvPr/>
        </p:nvSpPr>
        <p:spPr>
          <a:xfrm>
            <a:off x="1765935" y="4166060"/>
            <a:ext cx="2902760" cy="369332"/>
          </a:xfrm>
          <a:prstGeom prst="rect">
            <a:avLst/>
          </a:prstGeom>
          <a:noFill/>
        </p:spPr>
        <p:txBody>
          <a:bodyPr wrap="square" rtlCol="0">
            <a:spAutoFit/>
          </a:bodyPr>
          <a:lstStyle/>
          <a:p>
            <a:pPr algn="ctr"/>
            <a:r>
              <a:rPr lang="zh-CN" altLang="en-US" b="1" dirty="0"/>
              <a:t>北京天坛回音壁</a:t>
            </a:r>
          </a:p>
        </p:txBody>
      </p:sp>
      <p:pic>
        <p:nvPicPr>
          <p:cNvPr id="12" name="图片 11">
            <a:extLst>
              <a:ext uri="{FF2B5EF4-FFF2-40B4-BE49-F238E27FC236}">
                <a16:creationId xmlns:a16="http://schemas.microsoft.com/office/drawing/2014/main" id="{B3195F25-9B69-192B-10DE-716915BDD208}"/>
              </a:ext>
            </a:extLst>
          </p:cNvPr>
          <p:cNvPicPr>
            <a:picLocks noChangeAspect="1"/>
          </p:cNvPicPr>
          <p:nvPr/>
        </p:nvPicPr>
        <p:blipFill>
          <a:blip r:embed="rId3"/>
          <a:stretch>
            <a:fillRect/>
          </a:stretch>
        </p:blipFill>
        <p:spPr>
          <a:xfrm>
            <a:off x="7034825" y="1595786"/>
            <a:ext cx="3238013" cy="2430159"/>
          </a:xfrm>
          <a:prstGeom prst="rect">
            <a:avLst/>
          </a:prstGeom>
        </p:spPr>
      </p:pic>
      <p:sp>
        <p:nvSpPr>
          <p:cNvPr id="14" name="文本框 13">
            <a:extLst>
              <a:ext uri="{FF2B5EF4-FFF2-40B4-BE49-F238E27FC236}">
                <a16:creationId xmlns:a16="http://schemas.microsoft.com/office/drawing/2014/main" id="{6D4D03EF-6A84-973A-216B-7F837AE4138D}"/>
              </a:ext>
            </a:extLst>
          </p:cNvPr>
          <p:cNvSpPr txBox="1"/>
          <p:nvPr/>
        </p:nvSpPr>
        <p:spPr>
          <a:xfrm>
            <a:off x="7475543" y="4166060"/>
            <a:ext cx="2527625" cy="369332"/>
          </a:xfrm>
          <a:prstGeom prst="rect">
            <a:avLst/>
          </a:prstGeom>
          <a:noFill/>
        </p:spPr>
        <p:txBody>
          <a:bodyPr wrap="square" rtlCol="0">
            <a:spAutoFit/>
          </a:bodyPr>
          <a:lstStyle/>
          <a:p>
            <a:r>
              <a:rPr lang="zh-CN" altLang="en-US" b="1" dirty="0"/>
              <a:t>圣保罗大教堂耳语回廊</a:t>
            </a:r>
          </a:p>
        </p:txBody>
      </p:sp>
      <p:sp>
        <p:nvSpPr>
          <p:cNvPr id="15" name="文本框 14">
            <a:extLst>
              <a:ext uri="{FF2B5EF4-FFF2-40B4-BE49-F238E27FC236}">
                <a16:creationId xmlns:a16="http://schemas.microsoft.com/office/drawing/2014/main" id="{EA725BA0-F942-E45E-8475-09C63C85754B}"/>
              </a:ext>
            </a:extLst>
          </p:cNvPr>
          <p:cNvSpPr txBox="1"/>
          <p:nvPr/>
        </p:nvSpPr>
        <p:spPr>
          <a:xfrm>
            <a:off x="1352166" y="4675507"/>
            <a:ext cx="9487667" cy="2127634"/>
          </a:xfrm>
          <a:prstGeom prst="rect">
            <a:avLst/>
          </a:prstGeom>
          <a:noFill/>
        </p:spPr>
        <p:txBody>
          <a:bodyPr wrap="square" rtlCol="0">
            <a:spAutoFit/>
          </a:bodyPr>
          <a:lstStyle/>
          <a:p>
            <a:pPr>
              <a:lnSpc>
                <a:spcPct val="150000"/>
              </a:lnSpc>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在著名的北京天坛回音壁</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两个人</a:t>
            </a:r>
            <a:r>
              <a:rPr lang="zh-CN" altLang="zh-CN" sz="18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侧向</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墙壁说话</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即使</a:t>
            </a:r>
            <a:r>
              <a:rPr lang="zh-CN" altLang="zh-CN" sz="18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相距很远</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也能够相互听得</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非常清楚</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类似的有趣现象也在伦敦圣保罗教堂的耳语回廊被发现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并且早在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1910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LordRaleigh</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就已率先开展相关的研究工作</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其原理是声波可以不断地在</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弯曲光滑的墙面反射</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而损耗很小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所以声音可以沿着墙壁传播很远的距离</a:t>
            </a:r>
          </a:p>
          <a:p>
            <a:pPr>
              <a:lnSpc>
                <a:spcPct val="150000"/>
              </a:lnSpc>
            </a:pPr>
            <a:endParaRPr lang="zh-CN" altLang="en-US" dirty="0"/>
          </a:p>
        </p:txBody>
      </p:sp>
    </p:spTree>
    <p:extLst>
      <p:ext uri="{BB962C8B-B14F-4D97-AF65-F5344CB8AC3E}">
        <p14:creationId xmlns:p14="http://schemas.microsoft.com/office/powerpoint/2010/main" val="3537072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A9F46DB-98D7-7BAE-9019-76AA484A9F8D}"/>
              </a:ext>
            </a:extLst>
          </p:cNvPr>
          <p:cNvSpPr txBox="1"/>
          <p:nvPr/>
        </p:nvSpPr>
        <p:spPr>
          <a:xfrm>
            <a:off x="249944" y="424636"/>
            <a:ext cx="4522905" cy="461665"/>
          </a:xfrm>
          <a:prstGeom prst="rect">
            <a:avLst/>
          </a:prstGeom>
          <a:noFill/>
        </p:spPr>
        <p:txBody>
          <a:bodyPr wrap="square" rtlCol="0">
            <a:spAutoFit/>
          </a:bodyPr>
          <a:lstStyle/>
          <a:p>
            <a:r>
              <a:rPr lang="en-US" altLang="zh-CN" sz="2400" b="1" dirty="0"/>
              <a:t>1</a:t>
            </a:r>
            <a:r>
              <a:rPr lang="zh-CN" altLang="en-US" sz="2400" b="1" dirty="0"/>
              <a:t>，回音壁微腔激光器原理</a:t>
            </a:r>
          </a:p>
        </p:txBody>
      </p:sp>
      <p:sp>
        <p:nvSpPr>
          <p:cNvPr id="2" name="文本框 1">
            <a:extLst>
              <a:ext uri="{FF2B5EF4-FFF2-40B4-BE49-F238E27FC236}">
                <a16:creationId xmlns:a16="http://schemas.microsoft.com/office/drawing/2014/main" id="{DB8F453C-3A5F-56D5-086F-3F08C500912A}"/>
              </a:ext>
            </a:extLst>
          </p:cNvPr>
          <p:cNvSpPr txBox="1"/>
          <p:nvPr/>
        </p:nvSpPr>
        <p:spPr>
          <a:xfrm>
            <a:off x="583006" y="976501"/>
            <a:ext cx="3755792" cy="369332"/>
          </a:xfrm>
          <a:prstGeom prst="rect">
            <a:avLst/>
          </a:prstGeom>
          <a:noFill/>
        </p:spPr>
        <p:txBody>
          <a:bodyPr wrap="square" rtlCol="0">
            <a:spAutoFit/>
          </a:bodyPr>
          <a:lstStyle/>
          <a:p>
            <a:r>
              <a:rPr lang="zh-CN" altLang="en-US" b="1" dirty="0"/>
              <a:t>光学回音壁微腔的类型与耦合方式</a:t>
            </a:r>
          </a:p>
        </p:txBody>
      </p:sp>
      <p:pic>
        <p:nvPicPr>
          <p:cNvPr id="9" name="图片 8">
            <a:extLst>
              <a:ext uri="{FF2B5EF4-FFF2-40B4-BE49-F238E27FC236}">
                <a16:creationId xmlns:a16="http://schemas.microsoft.com/office/drawing/2014/main" id="{567922C7-8011-740B-3685-176BB9D0B1D2}"/>
              </a:ext>
            </a:extLst>
          </p:cNvPr>
          <p:cNvPicPr>
            <a:picLocks noChangeAspect="1"/>
          </p:cNvPicPr>
          <p:nvPr/>
        </p:nvPicPr>
        <p:blipFill>
          <a:blip r:embed="rId2"/>
          <a:stretch>
            <a:fillRect/>
          </a:stretch>
        </p:blipFill>
        <p:spPr>
          <a:xfrm>
            <a:off x="583006" y="1736913"/>
            <a:ext cx="4701212" cy="1320868"/>
          </a:xfrm>
          <a:prstGeom prst="rect">
            <a:avLst/>
          </a:prstGeom>
        </p:spPr>
      </p:pic>
      <p:pic>
        <p:nvPicPr>
          <p:cNvPr id="13" name="图片 12">
            <a:extLst>
              <a:ext uri="{FF2B5EF4-FFF2-40B4-BE49-F238E27FC236}">
                <a16:creationId xmlns:a16="http://schemas.microsoft.com/office/drawing/2014/main" id="{C82B1F12-CA2A-6C2F-05D3-3B2879DB2AEA}"/>
              </a:ext>
            </a:extLst>
          </p:cNvPr>
          <p:cNvPicPr>
            <a:picLocks noChangeAspect="1"/>
          </p:cNvPicPr>
          <p:nvPr/>
        </p:nvPicPr>
        <p:blipFill>
          <a:blip r:embed="rId3"/>
          <a:stretch>
            <a:fillRect/>
          </a:stretch>
        </p:blipFill>
        <p:spPr>
          <a:xfrm>
            <a:off x="6714345" y="1677685"/>
            <a:ext cx="4102311" cy="1320868"/>
          </a:xfrm>
          <a:prstGeom prst="rect">
            <a:avLst/>
          </a:prstGeom>
        </p:spPr>
      </p:pic>
      <p:sp>
        <p:nvSpPr>
          <p:cNvPr id="17" name="文本框 16">
            <a:extLst>
              <a:ext uri="{FF2B5EF4-FFF2-40B4-BE49-F238E27FC236}">
                <a16:creationId xmlns:a16="http://schemas.microsoft.com/office/drawing/2014/main" id="{7821F3EB-9076-742C-EC42-E80508332EAA}"/>
              </a:ext>
            </a:extLst>
          </p:cNvPr>
          <p:cNvSpPr txBox="1"/>
          <p:nvPr/>
        </p:nvSpPr>
        <p:spPr>
          <a:xfrm>
            <a:off x="5845871" y="3549091"/>
            <a:ext cx="6097022" cy="2127634"/>
          </a:xfrm>
          <a:prstGeom prst="rect">
            <a:avLst/>
          </a:prstGeom>
          <a:noFill/>
        </p:spPr>
        <p:txBody>
          <a:bodyPr wrap="square">
            <a:spAutoFit/>
          </a:bodyPr>
          <a:lstStyle/>
          <a:p>
            <a:pPr>
              <a:lnSpc>
                <a:spcPct val="150000"/>
              </a:lnSpc>
            </a:pPr>
            <a:r>
              <a:rPr lang="zh-CN" altLang="en-US" dirty="0"/>
              <a:t>由于回音壁模式是基于</a:t>
            </a:r>
            <a:r>
              <a:rPr lang="zh-CN" altLang="en-US" b="1" dirty="0">
                <a:solidFill>
                  <a:srgbClr val="FF0000"/>
                </a:solidFill>
              </a:rPr>
              <a:t>全内反射</a:t>
            </a:r>
            <a:r>
              <a:rPr lang="zh-CN" altLang="en-US" dirty="0"/>
              <a:t>形成，微腔内行波波矢大于自由空间波矢，由于动量失配，自由空间的光很难耦合到回音壁模式微腔内，因此通常采用</a:t>
            </a:r>
            <a:r>
              <a:rPr lang="zh-CN" altLang="en-US" b="1" dirty="0">
                <a:solidFill>
                  <a:srgbClr val="FF0000"/>
                </a:solidFill>
              </a:rPr>
              <a:t>近场耦合</a:t>
            </a:r>
            <a:r>
              <a:rPr lang="zh-CN" altLang="en-US" dirty="0"/>
              <a:t>方式。常用的近场耦合方式是利用</a:t>
            </a:r>
            <a:r>
              <a:rPr lang="zh-CN" altLang="en-US" b="1" dirty="0">
                <a:solidFill>
                  <a:srgbClr val="FF0000"/>
                </a:solidFill>
              </a:rPr>
              <a:t>动量匹配的倏逝场</a:t>
            </a:r>
            <a:r>
              <a:rPr lang="zh-CN" altLang="en-US" dirty="0"/>
              <a:t>进行耦合。常用的有（</a:t>
            </a:r>
            <a:r>
              <a:rPr lang="en-US" altLang="zh-CN" b="1" dirty="0"/>
              <a:t>a</a:t>
            </a:r>
            <a:r>
              <a:rPr lang="zh-CN" altLang="en-US" b="1" dirty="0"/>
              <a:t>）光纤锥；（</a:t>
            </a:r>
            <a:r>
              <a:rPr lang="en-US" altLang="zh-CN" b="1" dirty="0"/>
              <a:t>b</a:t>
            </a:r>
            <a:r>
              <a:rPr lang="zh-CN" altLang="en-US" b="1" dirty="0"/>
              <a:t>）棱镜；（</a:t>
            </a:r>
            <a:r>
              <a:rPr lang="en-US" altLang="zh-CN" b="1" dirty="0"/>
              <a:t>c</a:t>
            </a:r>
            <a:r>
              <a:rPr lang="zh-CN" altLang="en-US" b="1" dirty="0"/>
              <a:t>）侧边抛磨光纤</a:t>
            </a:r>
            <a:r>
              <a:rPr lang="zh-CN" altLang="en-US" dirty="0"/>
              <a:t>等。</a:t>
            </a:r>
          </a:p>
        </p:txBody>
      </p:sp>
      <p:sp>
        <p:nvSpPr>
          <p:cNvPr id="21" name="文本框 20">
            <a:extLst>
              <a:ext uri="{FF2B5EF4-FFF2-40B4-BE49-F238E27FC236}">
                <a16:creationId xmlns:a16="http://schemas.microsoft.com/office/drawing/2014/main" id="{18D4D1F4-3111-DAE8-93E3-E1241A78E1F4}"/>
              </a:ext>
            </a:extLst>
          </p:cNvPr>
          <p:cNvSpPr txBox="1"/>
          <p:nvPr/>
        </p:nvSpPr>
        <p:spPr>
          <a:xfrm>
            <a:off x="3297620" y="6140976"/>
            <a:ext cx="5265364" cy="584775"/>
          </a:xfrm>
          <a:prstGeom prst="rect">
            <a:avLst/>
          </a:prstGeom>
          <a:noFill/>
        </p:spPr>
        <p:txBody>
          <a:bodyPr wrap="square">
            <a:spAutoFit/>
          </a:bodyPr>
          <a:lstStyle/>
          <a:p>
            <a:r>
              <a:rPr lang="zh-CN" altLang="en-US" sz="1600" dirty="0"/>
              <a:t>唐水晶,李贝贝,肖云峰.回音壁模式光学微腔传感[J].物理,2019,48(3):137-147.</a:t>
            </a:r>
          </a:p>
        </p:txBody>
      </p:sp>
      <p:sp>
        <p:nvSpPr>
          <p:cNvPr id="22" name="左大括号 21">
            <a:extLst>
              <a:ext uri="{FF2B5EF4-FFF2-40B4-BE49-F238E27FC236}">
                <a16:creationId xmlns:a16="http://schemas.microsoft.com/office/drawing/2014/main" id="{9F9B75D6-AB98-8FAB-D109-892D2728F464}"/>
              </a:ext>
            </a:extLst>
          </p:cNvPr>
          <p:cNvSpPr/>
          <p:nvPr/>
        </p:nvSpPr>
        <p:spPr>
          <a:xfrm>
            <a:off x="1022792" y="3812114"/>
            <a:ext cx="281427" cy="1819730"/>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45BABFD8-2498-323B-C06F-4A15D7210E50}"/>
              </a:ext>
            </a:extLst>
          </p:cNvPr>
          <p:cNvSpPr txBox="1"/>
          <p:nvPr/>
        </p:nvSpPr>
        <p:spPr>
          <a:xfrm>
            <a:off x="1438057" y="3723727"/>
            <a:ext cx="2045690" cy="369332"/>
          </a:xfrm>
          <a:prstGeom prst="rect">
            <a:avLst/>
          </a:prstGeom>
          <a:noFill/>
        </p:spPr>
        <p:txBody>
          <a:bodyPr wrap="square" rtlCol="0">
            <a:spAutoFit/>
          </a:bodyPr>
          <a:lstStyle/>
          <a:p>
            <a:r>
              <a:rPr lang="zh-CN" altLang="en-US" b="1" dirty="0"/>
              <a:t>（</a:t>
            </a:r>
            <a:r>
              <a:rPr lang="en-US" altLang="zh-CN" b="1" dirty="0"/>
              <a:t>1</a:t>
            </a:r>
            <a:r>
              <a:rPr lang="zh-CN" altLang="en-US" b="1" dirty="0"/>
              <a:t>）微球腔</a:t>
            </a:r>
          </a:p>
        </p:txBody>
      </p:sp>
      <p:sp>
        <p:nvSpPr>
          <p:cNvPr id="24" name="文本框 23">
            <a:extLst>
              <a:ext uri="{FF2B5EF4-FFF2-40B4-BE49-F238E27FC236}">
                <a16:creationId xmlns:a16="http://schemas.microsoft.com/office/drawing/2014/main" id="{83A8FDF1-D298-F7EF-1367-F4BB49A31084}"/>
              </a:ext>
            </a:extLst>
          </p:cNvPr>
          <p:cNvSpPr txBox="1"/>
          <p:nvPr/>
        </p:nvSpPr>
        <p:spPr>
          <a:xfrm>
            <a:off x="1438057" y="4222853"/>
            <a:ext cx="2045690" cy="369332"/>
          </a:xfrm>
          <a:prstGeom prst="rect">
            <a:avLst/>
          </a:prstGeom>
          <a:noFill/>
        </p:spPr>
        <p:txBody>
          <a:bodyPr wrap="square" rtlCol="0">
            <a:spAutoFit/>
          </a:bodyPr>
          <a:lstStyle/>
          <a:p>
            <a:r>
              <a:rPr lang="zh-CN" altLang="en-US" b="1" dirty="0"/>
              <a:t>（</a:t>
            </a:r>
            <a:r>
              <a:rPr lang="en-US" altLang="zh-CN" b="1" dirty="0"/>
              <a:t>2</a:t>
            </a:r>
            <a:r>
              <a:rPr lang="zh-CN" altLang="en-US" b="1" dirty="0"/>
              <a:t>）微泡腔</a:t>
            </a:r>
          </a:p>
        </p:txBody>
      </p:sp>
      <p:sp>
        <p:nvSpPr>
          <p:cNvPr id="25" name="文本框 24">
            <a:extLst>
              <a:ext uri="{FF2B5EF4-FFF2-40B4-BE49-F238E27FC236}">
                <a16:creationId xmlns:a16="http://schemas.microsoft.com/office/drawing/2014/main" id="{D48B613A-B70C-0612-AF51-0BCFE0EE6DFA}"/>
              </a:ext>
            </a:extLst>
          </p:cNvPr>
          <p:cNvSpPr txBox="1"/>
          <p:nvPr/>
        </p:nvSpPr>
        <p:spPr>
          <a:xfrm>
            <a:off x="1438057" y="4721979"/>
            <a:ext cx="2045690" cy="369332"/>
          </a:xfrm>
          <a:prstGeom prst="rect">
            <a:avLst/>
          </a:prstGeom>
          <a:noFill/>
        </p:spPr>
        <p:txBody>
          <a:bodyPr wrap="square" rtlCol="0">
            <a:spAutoFit/>
          </a:bodyPr>
          <a:lstStyle/>
          <a:p>
            <a:r>
              <a:rPr lang="zh-CN" altLang="en-US" b="1" dirty="0"/>
              <a:t>（</a:t>
            </a:r>
            <a:r>
              <a:rPr lang="en-US" altLang="zh-CN" b="1" dirty="0"/>
              <a:t>3</a:t>
            </a:r>
            <a:r>
              <a:rPr lang="zh-CN" altLang="en-US" b="1" dirty="0"/>
              <a:t>）微盘腔</a:t>
            </a:r>
          </a:p>
        </p:txBody>
      </p:sp>
      <p:sp>
        <p:nvSpPr>
          <p:cNvPr id="26" name="文本框 25">
            <a:extLst>
              <a:ext uri="{FF2B5EF4-FFF2-40B4-BE49-F238E27FC236}">
                <a16:creationId xmlns:a16="http://schemas.microsoft.com/office/drawing/2014/main" id="{91C95953-A0C5-3861-00B8-CBC5DF9010BE}"/>
              </a:ext>
            </a:extLst>
          </p:cNvPr>
          <p:cNvSpPr txBox="1"/>
          <p:nvPr/>
        </p:nvSpPr>
        <p:spPr>
          <a:xfrm>
            <a:off x="1438057" y="5221106"/>
            <a:ext cx="2045690" cy="369332"/>
          </a:xfrm>
          <a:prstGeom prst="rect">
            <a:avLst/>
          </a:prstGeom>
          <a:noFill/>
        </p:spPr>
        <p:txBody>
          <a:bodyPr wrap="square" rtlCol="0">
            <a:spAutoFit/>
          </a:bodyPr>
          <a:lstStyle/>
          <a:p>
            <a:r>
              <a:rPr lang="zh-CN" altLang="en-US" b="1" dirty="0"/>
              <a:t>（</a:t>
            </a:r>
            <a:r>
              <a:rPr lang="en-US" altLang="zh-CN" b="1" dirty="0"/>
              <a:t>4</a:t>
            </a:r>
            <a:r>
              <a:rPr lang="zh-CN" altLang="en-US" b="1" dirty="0"/>
              <a:t>）微芯圆环腔</a:t>
            </a:r>
          </a:p>
        </p:txBody>
      </p:sp>
      <p:sp>
        <p:nvSpPr>
          <p:cNvPr id="29" name="文本框 28">
            <a:extLst>
              <a:ext uri="{FF2B5EF4-FFF2-40B4-BE49-F238E27FC236}">
                <a16:creationId xmlns:a16="http://schemas.microsoft.com/office/drawing/2014/main" id="{9B0A0AA2-F3AB-1806-C10B-472C339C554B}"/>
              </a:ext>
            </a:extLst>
          </p:cNvPr>
          <p:cNvSpPr txBox="1"/>
          <p:nvPr/>
        </p:nvSpPr>
        <p:spPr>
          <a:xfrm>
            <a:off x="1438057" y="3148236"/>
            <a:ext cx="2980520" cy="369332"/>
          </a:xfrm>
          <a:prstGeom prst="rect">
            <a:avLst/>
          </a:prstGeom>
          <a:noFill/>
        </p:spPr>
        <p:txBody>
          <a:bodyPr wrap="square" rtlCol="0">
            <a:spAutoFit/>
          </a:bodyPr>
          <a:lstStyle/>
          <a:p>
            <a:pPr algn="ctr"/>
            <a:r>
              <a:rPr lang="zh-CN" altLang="en-US" b="1" dirty="0"/>
              <a:t>光学回音壁微腔主要类型</a:t>
            </a:r>
          </a:p>
        </p:txBody>
      </p:sp>
      <p:sp>
        <p:nvSpPr>
          <p:cNvPr id="30" name="文本框 29">
            <a:extLst>
              <a:ext uri="{FF2B5EF4-FFF2-40B4-BE49-F238E27FC236}">
                <a16:creationId xmlns:a16="http://schemas.microsoft.com/office/drawing/2014/main" id="{DA155BCE-BC6F-43FE-49CB-17B1D5A0A283}"/>
              </a:ext>
            </a:extLst>
          </p:cNvPr>
          <p:cNvSpPr txBox="1"/>
          <p:nvPr/>
        </p:nvSpPr>
        <p:spPr>
          <a:xfrm>
            <a:off x="7267101" y="3148236"/>
            <a:ext cx="3386580" cy="369332"/>
          </a:xfrm>
          <a:prstGeom prst="rect">
            <a:avLst/>
          </a:prstGeom>
          <a:noFill/>
        </p:spPr>
        <p:txBody>
          <a:bodyPr wrap="square" rtlCol="0">
            <a:spAutoFit/>
          </a:bodyPr>
          <a:lstStyle/>
          <a:p>
            <a:pPr algn="ctr"/>
            <a:r>
              <a:rPr lang="zh-CN" altLang="en-US" b="1" dirty="0"/>
              <a:t>光学回音壁微腔主要耦合方式</a:t>
            </a:r>
          </a:p>
        </p:txBody>
      </p:sp>
    </p:spTree>
    <p:extLst>
      <p:ext uri="{BB962C8B-B14F-4D97-AF65-F5344CB8AC3E}">
        <p14:creationId xmlns:p14="http://schemas.microsoft.com/office/powerpoint/2010/main" val="2962733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A9F46DB-98D7-7BAE-9019-76AA484A9F8D}"/>
              </a:ext>
            </a:extLst>
          </p:cNvPr>
          <p:cNvSpPr txBox="1"/>
          <p:nvPr/>
        </p:nvSpPr>
        <p:spPr>
          <a:xfrm>
            <a:off x="249944" y="424636"/>
            <a:ext cx="4522905" cy="461665"/>
          </a:xfrm>
          <a:prstGeom prst="rect">
            <a:avLst/>
          </a:prstGeom>
          <a:noFill/>
        </p:spPr>
        <p:txBody>
          <a:bodyPr wrap="square" rtlCol="0">
            <a:spAutoFit/>
          </a:bodyPr>
          <a:lstStyle/>
          <a:p>
            <a:r>
              <a:rPr lang="en-US" altLang="zh-CN" sz="2400" b="1" dirty="0"/>
              <a:t>1</a:t>
            </a:r>
            <a:r>
              <a:rPr lang="zh-CN" altLang="en-US" sz="2400" b="1" dirty="0"/>
              <a:t>，回音壁微腔激光器原理</a:t>
            </a:r>
          </a:p>
        </p:txBody>
      </p:sp>
      <p:sp>
        <p:nvSpPr>
          <p:cNvPr id="4" name="文本框 3">
            <a:extLst>
              <a:ext uri="{FF2B5EF4-FFF2-40B4-BE49-F238E27FC236}">
                <a16:creationId xmlns:a16="http://schemas.microsoft.com/office/drawing/2014/main" id="{ED3DD21A-02AD-C5FB-5919-077522AB992C}"/>
              </a:ext>
            </a:extLst>
          </p:cNvPr>
          <p:cNvSpPr txBox="1"/>
          <p:nvPr/>
        </p:nvSpPr>
        <p:spPr>
          <a:xfrm>
            <a:off x="656650" y="1172150"/>
            <a:ext cx="2608188" cy="369332"/>
          </a:xfrm>
          <a:prstGeom prst="rect">
            <a:avLst/>
          </a:prstGeom>
          <a:noFill/>
        </p:spPr>
        <p:txBody>
          <a:bodyPr wrap="square" rtlCol="0">
            <a:spAutoFit/>
          </a:bodyPr>
          <a:lstStyle/>
          <a:p>
            <a:r>
              <a:rPr lang="zh-CN" altLang="en-US" b="1" dirty="0"/>
              <a:t>光学回音壁微腔原理</a:t>
            </a:r>
          </a:p>
        </p:txBody>
      </p:sp>
      <p:pic>
        <p:nvPicPr>
          <p:cNvPr id="7" name="图片 6">
            <a:extLst>
              <a:ext uri="{FF2B5EF4-FFF2-40B4-BE49-F238E27FC236}">
                <a16:creationId xmlns:a16="http://schemas.microsoft.com/office/drawing/2014/main" id="{D87C3BCB-98D5-14E4-0100-7DC1F1B2C071}"/>
              </a:ext>
            </a:extLst>
          </p:cNvPr>
          <p:cNvPicPr>
            <a:picLocks noChangeAspect="1"/>
          </p:cNvPicPr>
          <p:nvPr/>
        </p:nvPicPr>
        <p:blipFill>
          <a:blip r:embed="rId2"/>
          <a:stretch>
            <a:fillRect/>
          </a:stretch>
        </p:blipFill>
        <p:spPr>
          <a:xfrm>
            <a:off x="6237867" y="1091811"/>
            <a:ext cx="5268844" cy="3362470"/>
          </a:xfrm>
          <a:prstGeom prst="rect">
            <a:avLst/>
          </a:prstGeom>
        </p:spPr>
      </p:pic>
      <p:sp>
        <p:nvSpPr>
          <p:cNvPr id="10" name="文本框 9">
            <a:extLst>
              <a:ext uri="{FF2B5EF4-FFF2-40B4-BE49-F238E27FC236}">
                <a16:creationId xmlns:a16="http://schemas.microsoft.com/office/drawing/2014/main" id="{774D9339-4499-8714-F5A5-2226C49716F0}"/>
              </a:ext>
            </a:extLst>
          </p:cNvPr>
          <p:cNvSpPr txBox="1"/>
          <p:nvPr/>
        </p:nvSpPr>
        <p:spPr>
          <a:xfrm>
            <a:off x="6718386" y="5581523"/>
            <a:ext cx="488651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SciSin-PhysMechAstron,2012,42:1155–1175</a:t>
            </a:r>
            <a:endParaRPr lang="zh-CN" altLang="en-US"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77D5F4B6-1BBE-C388-1630-EAC24514E1E0}"/>
              </a:ext>
            </a:extLst>
          </p:cNvPr>
          <p:cNvPicPr>
            <a:picLocks noChangeAspect="1"/>
          </p:cNvPicPr>
          <p:nvPr/>
        </p:nvPicPr>
        <p:blipFill>
          <a:blip r:embed="rId3"/>
          <a:stretch>
            <a:fillRect/>
          </a:stretch>
        </p:blipFill>
        <p:spPr>
          <a:xfrm>
            <a:off x="2404639" y="1929948"/>
            <a:ext cx="1720397" cy="321999"/>
          </a:xfrm>
          <a:prstGeom prst="rect">
            <a:avLst/>
          </a:prstGeom>
        </p:spPr>
      </p:pic>
      <p:pic>
        <p:nvPicPr>
          <p:cNvPr id="12" name="图片 11">
            <a:extLst>
              <a:ext uri="{FF2B5EF4-FFF2-40B4-BE49-F238E27FC236}">
                <a16:creationId xmlns:a16="http://schemas.microsoft.com/office/drawing/2014/main" id="{AE752787-3CFF-364E-6A26-91A7C570B337}"/>
              </a:ext>
            </a:extLst>
          </p:cNvPr>
          <p:cNvPicPr>
            <a:picLocks noChangeAspect="1"/>
          </p:cNvPicPr>
          <p:nvPr/>
        </p:nvPicPr>
        <p:blipFill>
          <a:blip r:embed="rId4"/>
          <a:stretch>
            <a:fillRect/>
          </a:stretch>
        </p:blipFill>
        <p:spPr>
          <a:xfrm>
            <a:off x="2359525" y="2568900"/>
            <a:ext cx="1923736" cy="321999"/>
          </a:xfrm>
          <a:prstGeom prst="rect">
            <a:avLst/>
          </a:prstGeom>
        </p:spPr>
      </p:pic>
      <p:sp>
        <p:nvSpPr>
          <p:cNvPr id="2" name="文本框 1">
            <a:extLst>
              <a:ext uri="{FF2B5EF4-FFF2-40B4-BE49-F238E27FC236}">
                <a16:creationId xmlns:a16="http://schemas.microsoft.com/office/drawing/2014/main" id="{3056E514-654D-C8B5-7107-7C5D525D5C54}"/>
              </a:ext>
            </a:extLst>
          </p:cNvPr>
          <p:cNvSpPr txBox="1"/>
          <p:nvPr/>
        </p:nvSpPr>
        <p:spPr>
          <a:xfrm>
            <a:off x="622235" y="1827331"/>
            <a:ext cx="1528091" cy="523220"/>
          </a:xfrm>
          <a:prstGeom prst="rect">
            <a:avLst/>
          </a:prstGeom>
          <a:noFill/>
        </p:spPr>
        <p:txBody>
          <a:bodyPr wrap="square" rtlCol="0">
            <a:spAutoFit/>
          </a:bodyPr>
          <a:lstStyle/>
          <a:p>
            <a:pPr algn="ctr"/>
            <a:r>
              <a:rPr lang="zh-CN" altLang="en-US" sz="1400" b="1" dirty="0"/>
              <a:t>二维近似的标量亥姆霍兹方程</a:t>
            </a:r>
          </a:p>
        </p:txBody>
      </p:sp>
      <p:sp>
        <p:nvSpPr>
          <p:cNvPr id="5" name="文本框 4">
            <a:extLst>
              <a:ext uri="{FF2B5EF4-FFF2-40B4-BE49-F238E27FC236}">
                <a16:creationId xmlns:a16="http://schemas.microsoft.com/office/drawing/2014/main" id="{7D2CF81E-6880-3C03-BA14-7DA1138F5F06}"/>
              </a:ext>
            </a:extLst>
          </p:cNvPr>
          <p:cNvSpPr txBox="1"/>
          <p:nvPr/>
        </p:nvSpPr>
        <p:spPr>
          <a:xfrm>
            <a:off x="834838" y="2583122"/>
            <a:ext cx="1147603" cy="307777"/>
          </a:xfrm>
          <a:prstGeom prst="rect">
            <a:avLst/>
          </a:prstGeom>
          <a:noFill/>
        </p:spPr>
        <p:txBody>
          <a:bodyPr wrap="square" rtlCol="0">
            <a:spAutoFit/>
          </a:bodyPr>
          <a:lstStyle/>
          <a:p>
            <a:pPr algn="ctr"/>
            <a:r>
              <a:rPr lang="zh-CN" altLang="en-US" sz="1400" b="1" dirty="0"/>
              <a:t>球腔解</a:t>
            </a: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D076F7C9-56BF-3877-BBD0-3C4BC4112B9E}"/>
                  </a:ext>
                </a:extLst>
              </p:cNvPr>
              <p:cNvSpPr txBox="1"/>
              <p:nvPr/>
            </p:nvSpPr>
            <p:spPr>
              <a:xfrm>
                <a:off x="361497" y="3125724"/>
                <a:ext cx="5268844" cy="3164521"/>
              </a:xfrm>
              <a:prstGeom prst="rect">
                <a:avLst/>
              </a:prstGeom>
              <a:noFill/>
            </p:spPr>
            <p:txBody>
              <a:bodyPr wrap="square">
                <a:spAutoFit/>
              </a:bodyPr>
              <a:lstStyle/>
              <a:p>
                <a:pPr>
                  <a:lnSpc>
                    <a:spcPct val="150000"/>
                  </a:lnSpc>
                </a:pPr>
                <a:r>
                  <a:rPr lang="zh-CN" altLang="en-US" sz="1600" dirty="0"/>
                  <a:t>其中</a:t>
                </a:r>
                <a14:m>
                  <m:oMath xmlns:m="http://schemas.openxmlformats.org/officeDocument/2006/math">
                    <m:sSub>
                      <m:sSubPr>
                        <m:ctrlPr>
                          <a:rPr lang="en-US" altLang="zh-CN" sz="1600" b="0" i="1" dirty="0" smtClean="0">
                            <a:latin typeface="Cambria Math" panose="02040503050406030204" pitchFamily="18" charset="0"/>
                          </a:rPr>
                        </m:ctrlPr>
                      </m:sSubPr>
                      <m:e>
                        <m:r>
                          <a:rPr lang="en-US" altLang="zh-CN" sz="1600" i="1" dirty="0" smtClean="0">
                            <a:latin typeface="Cambria Math" panose="02040503050406030204" pitchFamily="18" charset="0"/>
                          </a:rPr>
                          <m:t>𝑍</m:t>
                        </m:r>
                      </m:e>
                      <m:sub>
                        <m:r>
                          <a:rPr lang="en-US" altLang="zh-CN" sz="1600" b="0" i="1" dirty="0" smtClean="0">
                            <a:latin typeface="Cambria Math" panose="02040503050406030204" pitchFamily="18" charset="0"/>
                          </a:rPr>
                          <m:t>𝑙</m:t>
                        </m:r>
                      </m:sub>
                    </m:sSub>
                    <m:r>
                      <a:rPr lang="en-US" altLang="zh-CN" sz="1600" b="0" i="1" dirty="0" smtClean="0">
                        <a:latin typeface="Cambria Math" panose="02040503050406030204" pitchFamily="18" charset="0"/>
                      </a:rPr>
                      <m:t>(</m:t>
                    </m:r>
                    <m:r>
                      <a:rPr lang="en-US" altLang="zh-CN" sz="1600" i="1" dirty="0" err="1">
                        <a:latin typeface="Cambria Math" panose="02040503050406030204" pitchFamily="18" charset="0"/>
                      </a:rPr>
                      <m:t>𝑛𝑘𝑟</m:t>
                    </m:r>
                    <m:r>
                      <a:rPr lang="en-US" altLang="zh-CN" sz="1600" b="0" i="1" dirty="0" smtClean="0">
                        <a:latin typeface="Cambria Math" panose="02040503050406030204" pitchFamily="18" charset="0"/>
                      </a:rPr>
                      <m:t>)</m:t>
                    </m:r>
                  </m:oMath>
                </a14:m>
                <a:r>
                  <a:rPr lang="zh-CN" altLang="en-US" sz="1600" dirty="0"/>
                  <a:t>为</a:t>
                </a:r>
                <a:r>
                  <a:rPr lang="en-US" altLang="zh-CN" sz="1600" dirty="0"/>
                  <a:t>Bessel</a:t>
                </a:r>
                <a:r>
                  <a:rPr lang="zh-CN" altLang="en-US" sz="1600" dirty="0"/>
                  <a:t>或者</a:t>
                </a:r>
                <a:r>
                  <a:rPr lang="en-US" altLang="zh-CN" sz="1600" dirty="0"/>
                  <a:t>Hankel</a:t>
                </a:r>
                <a:r>
                  <a:rPr lang="zh-CN" altLang="en-US" sz="1600" dirty="0"/>
                  <a:t>函数，</a:t>
                </a:r>
                <a14:m>
                  <m:oMath xmlns:m="http://schemas.openxmlformats.org/officeDocument/2006/math">
                    <m:sSub>
                      <m:sSubPr>
                        <m:ctrlPr>
                          <a:rPr lang="en-US" altLang="zh-CN" sz="1600" b="0" i="1" dirty="0" smtClean="0">
                            <a:latin typeface="Cambria Math" panose="02040503050406030204" pitchFamily="18" charset="0"/>
                          </a:rPr>
                        </m:ctrlPr>
                      </m:sSubPr>
                      <m:e>
                        <m:r>
                          <a:rPr lang="en-US" altLang="zh-CN" sz="1600" i="1" dirty="0" err="1">
                            <a:latin typeface="Cambria Math" panose="02040503050406030204" pitchFamily="18" charset="0"/>
                          </a:rPr>
                          <m:t>𝑌</m:t>
                        </m:r>
                      </m:e>
                      <m:sub>
                        <m:r>
                          <a:rPr lang="en-US" altLang="zh-CN" sz="1600" i="1" dirty="0" err="1">
                            <a:latin typeface="Cambria Math" panose="02040503050406030204" pitchFamily="18" charset="0"/>
                          </a:rPr>
                          <m:t>𝑙</m:t>
                        </m:r>
                        <m:r>
                          <a:rPr lang="en-US" altLang="zh-CN" sz="1600" b="0" i="1" dirty="0" smtClean="0">
                            <a:latin typeface="Cambria Math" panose="02040503050406030204" pitchFamily="18" charset="0"/>
                          </a:rPr>
                          <m:t>𝑚</m:t>
                        </m:r>
                      </m:sub>
                    </m:sSub>
                    <m:r>
                      <a:rPr lang="en-US" altLang="zh-CN" sz="1600" b="0" i="1" dirty="0" smtClean="0">
                        <a:latin typeface="Cambria Math" panose="02040503050406030204" pitchFamily="18" charset="0"/>
                      </a:rPr>
                      <m:t>(</m:t>
                    </m:r>
                    <m:r>
                      <a:rPr lang="en-US" altLang="zh-CN" sz="1600" b="0" i="1" dirty="0" smtClean="0">
                        <a:latin typeface="Cambria Math" panose="02040503050406030204" pitchFamily="18" charset="0"/>
                      </a:rPr>
                      <m:t>𝜃</m:t>
                    </m:r>
                    <m:r>
                      <a:rPr lang="en-US" altLang="zh-CN" sz="1600" b="0" i="1" dirty="0" smtClean="0">
                        <a:latin typeface="Cambria Math" panose="02040503050406030204" pitchFamily="18" charset="0"/>
                      </a:rPr>
                      <m:t>)</m:t>
                    </m:r>
                  </m:oMath>
                </a14:m>
                <a:r>
                  <a:rPr lang="zh-CN" altLang="en-US" sz="1600" dirty="0"/>
                  <a:t>为球谐函数。</a:t>
                </a:r>
                <a14:m>
                  <m:oMath xmlns:m="http://schemas.openxmlformats.org/officeDocument/2006/math">
                    <m:r>
                      <a:rPr lang="en-US" altLang="zh-CN" sz="1600" b="1" i="1" dirty="0" smtClean="0">
                        <a:latin typeface="Cambria Math" panose="02040503050406030204" pitchFamily="18" charset="0"/>
                      </a:rPr>
                      <m:t>𝒍</m:t>
                    </m:r>
                  </m:oMath>
                </a14:m>
                <a:r>
                  <a:rPr lang="zh-CN" altLang="en-US" sz="1600" dirty="0"/>
                  <a:t>称作</a:t>
                </a:r>
                <a:r>
                  <a:rPr lang="zh-CN" altLang="en-US" sz="1600" b="1" dirty="0">
                    <a:solidFill>
                      <a:srgbClr val="FF0000"/>
                    </a:solidFill>
                  </a:rPr>
                  <a:t>角向模式数</a:t>
                </a:r>
                <a:r>
                  <a:rPr lang="en-US" altLang="zh-CN" sz="1600" dirty="0"/>
                  <a:t>,</a:t>
                </a:r>
                <a:r>
                  <a:rPr lang="zh-CN" altLang="en-US" sz="1600" dirty="0"/>
                  <a:t>可以近似的由公式</a:t>
                </a:r>
                <a14:m>
                  <m:oMath xmlns:m="http://schemas.openxmlformats.org/officeDocument/2006/math">
                    <m:r>
                      <a:rPr lang="en-US" altLang="zh-CN" sz="1600" b="0" i="1" smtClean="0">
                        <a:latin typeface="Cambria Math" panose="02040503050406030204" pitchFamily="18" charset="0"/>
                      </a:rPr>
                      <m:t>𝑙</m:t>
                    </m:r>
                    <m:r>
                      <a:rPr lang="zh-CN" altLang="en-US" sz="1600" dirty="0" smtClean="0">
                        <a:latin typeface="Cambria Math" panose="02040503050406030204" pitchFamily="18" charset="0"/>
                      </a:rPr>
                      <m:t>≈</m:t>
                    </m:r>
                    <m:f>
                      <m:fPr>
                        <m:ctrlPr>
                          <a:rPr lang="en-US" altLang="zh-CN" sz="1600" b="0" i="1" dirty="0" smtClean="0">
                            <a:latin typeface="Cambria Math" panose="02040503050406030204" pitchFamily="18" charset="0"/>
                          </a:rPr>
                        </m:ctrlPr>
                      </m:fPr>
                      <m:num>
                        <m:r>
                          <a:rPr lang="en-US" altLang="zh-CN" sz="1600" b="0" i="0" dirty="0" smtClean="0">
                            <a:latin typeface="Cambria Math" panose="02040503050406030204" pitchFamily="18" charset="0"/>
                          </a:rPr>
                          <m:t>2</m:t>
                        </m:r>
                        <m:r>
                          <a:rPr lang="en-US" altLang="zh-CN" sz="1600" b="0" i="1" dirty="0" smtClean="0">
                            <a:latin typeface="Cambria Math" panose="02040503050406030204" pitchFamily="18" charset="0"/>
                          </a:rPr>
                          <m:t>𝜋</m:t>
                        </m:r>
                        <m:r>
                          <a:rPr lang="en-US" altLang="zh-CN" sz="1600" b="0" i="1" dirty="0" smtClean="0">
                            <a:latin typeface="Cambria Math" panose="02040503050406030204" pitchFamily="18" charset="0"/>
                          </a:rPr>
                          <m:t>𝑛𝑅</m:t>
                        </m:r>
                      </m:num>
                      <m:den>
                        <m:r>
                          <a:rPr lang="en-US" altLang="zh-CN" sz="1600" b="0" i="1" dirty="0" smtClean="0">
                            <a:latin typeface="Cambria Math" panose="02040503050406030204" pitchFamily="18" charset="0"/>
                          </a:rPr>
                          <m:t>𝜆</m:t>
                        </m:r>
                      </m:den>
                    </m:f>
                  </m:oMath>
                </a14:m>
                <a:r>
                  <a:rPr lang="zh-CN" altLang="en-US" sz="1600" dirty="0"/>
                  <a:t>得到</a:t>
                </a:r>
                <a:r>
                  <a:rPr lang="en-US" altLang="zh-CN" sz="1600" dirty="0"/>
                  <a:t>,</a:t>
                </a:r>
                <a:r>
                  <a:rPr lang="zh-CN" altLang="en-US" sz="1600" dirty="0"/>
                  <a:t>描述了光场在</a:t>
                </a:r>
                <a:r>
                  <a:rPr lang="zh-CN" altLang="en-US" sz="1600" b="1" dirty="0"/>
                  <a:t>赤道面的波节</a:t>
                </a:r>
                <a:r>
                  <a:rPr lang="zh-CN" altLang="en-US" sz="1600" dirty="0"/>
                  <a:t>数目</a:t>
                </a:r>
                <a:r>
                  <a:rPr lang="en-US" altLang="zh-CN" sz="1600" dirty="0"/>
                  <a:t>;</a:t>
                </a:r>
                <a14:m>
                  <m:oMath xmlns:m="http://schemas.openxmlformats.org/officeDocument/2006/math">
                    <m:r>
                      <a:rPr lang="en-US" altLang="zh-CN" sz="1600" b="1" i="1" smtClean="0">
                        <a:latin typeface="Cambria Math" panose="02040503050406030204" pitchFamily="18" charset="0"/>
                      </a:rPr>
                      <m:t>𝒎</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𝑙</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𝑙</m:t>
                    </m:r>
                    <m:r>
                      <a:rPr lang="en-US" altLang="zh-CN" sz="1600" b="0" i="1" smtClean="0">
                        <a:latin typeface="Cambria Math" panose="02040503050406030204" pitchFamily="18" charset="0"/>
                      </a:rPr>
                      <m:t>+1,…,</m:t>
                    </m:r>
                    <m:r>
                      <a:rPr lang="en-US" altLang="zh-CN" sz="1600" b="0" i="1" smtClean="0">
                        <a:latin typeface="Cambria Math" panose="02040503050406030204" pitchFamily="18" charset="0"/>
                      </a:rPr>
                      <m:t>𝑙</m:t>
                    </m:r>
                    <m:r>
                      <a:rPr lang="en-US" altLang="zh-CN" sz="1600" b="0" i="1" smtClean="0">
                        <a:latin typeface="Cambria Math" panose="02040503050406030204" pitchFamily="18" charset="0"/>
                      </a:rPr>
                      <m:t>−1,</m:t>
                    </m:r>
                    <m:r>
                      <a:rPr lang="en-US" altLang="zh-CN" sz="1600" b="0" i="1" smtClean="0">
                        <a:latin typeface="Cambria Math" panose="02040503050406030204" pitchFamily="18" charset="0"/>
                      </a:rPr>
                      <m:t>𝑙</m:t>
                    </m:r>
                    <m:r>
                      <a:rPr lang="en-US" altLang="zh-CN" sz="1600" b="0" i="1" smtClean="0">
                        <a:latin typeface="Cambria Math" panose="02040503050406030204" pitchFamily="18" charset="0"/>
                      </a:rPr>
                      <m:t>)</m:t>
                    </m:r>
                  </m:oMath>
                </a14:m>
                <a:r>
                  <a:rPr lang="zh-CN" altLang="en-US" sz="1600" dirty="0"/>
                  <a:t>为</a:t>
                </a:r>
                <a:r>
                  <a:rPr lang="zh-CN" altLang="en-US" sz="1600" b="1" dirty="0">
                    <a:solidFill>
                      <a:srgbClr val="FF0000"/>
                    </a:solidFill>
                  </a:rPr>
                  <a:t>方位角模式数</a:t>
                </a:r>
                <a:r>
                  <a:rPr lang="en-US" altLang="zh-CN" sz="1600" dirty="0"/>
                  <a:t>,</a:t>
                </a:r>
                <a:r>
                  <a:rPr lang="zh-CN" altLang="en-US" sz="1600" dirty="0"/>
                  <a:t>描述了光场在微腔沿</a:t>
                </a:r>
                <a:r>
                  <a:rPr lang="zh-CN" altLang="en-US" sz="1600" b="1" dirty="0"/>
                  <a:t>经线分布的波节</a:t>
                </a:r>
                <a:r>
                  <a:rPr lang="zh-CN" altLang="en-US" sz="1600" dirty="0"/>
                  <a:t>数目。相同的</a:t>
                </a:r>
                <a14:m>
                  <m:oMath xmlns:m="http://schemas.openxmlformats.org/officeDocument/2006/math">
                    <m:r>
                      <a:rPr lang="en-US" altLang="zh-CN" sz="1600" i="1" dirty="0" smtClean="0">
                        <a:latin typeface="Cambria Math" panose="02040503050406030204" pitchFamily="18" charset="0"/>
                      </a:rPr>
                      <m:t>𝑙</m:t>
                    </m:r>
                    <m:r>
                      <a:rPr lang="en-US" altLang="zh-CN" sz="1600" i="1" dirty="0" smtClean="0">
                        <a:latin typeface="Cambria Math" panose="02040503050406030204" pitchFamily="18" charset="0"/>
                      </a:rPr>
                      <m:t>,</m:t>
                    </m:r>
                    <m:r>
                      <a:rPr lang="en-US" altLang="zh-CN" sz="1600" i="1" dirty="0" smtClean="0">
                        <a:latin typeface="Cambria Math" panose="02040503050406030204" pitchFamily="18" charset="0"/>
                      </a:rPr>
                      <m:t>𝑚</m:t>
                    </m:r>
                  </m:oMath>
                </a14:m>
                <a:r>
                  <a:rPr lang="zh-CN" altLang="en-US" sz="1600" dirty="0"/>
                  <a:t>模式数下可以有很多模式</a:t>
                </a:r>
                <a:r>
                  <a:rPr lang="en-US" altLang="zh-CN" sz="1600" dirty="0"/>
                  <a:t>,</a:t>
                </a:r>
                <a:r>
                  <a:rPr lang="zh-CN" altLang="en-US" sz="1600" dirty="0"/>
                  <a:t>再根据其光场的</a:t>
                </a:r>
                <a:r>
                  <a:rPr lang="zh-CN" altLang="en-US" sz="1600" b="1" dirty="0"/>
                  <a:t>径向分布</a:t>
                </a:r>
                <a:r>
                  <a:rPr lang="zh-CN" altLang="en-US" sz="1600" dirty="0"/>
                  <a:t>在腔内的波节数目可以分为不同的径向模式</a:t>
                </a:r>
                <a:r>
                  <a:rPr lang="en-US" altLang="zh-CN" sz="1600" dirty="0"/>
                  <a:t>,</a:t>
                </a:r>
                <a:r>
                  <a:rPr lang="zh-CN" altLang="en-US" sz="1600" dirty="0"/>
                  <a:t>用</a:t>
                </a:r>
                <a:r>
                  <a:rPr lang="zh-CN" altLang="en-US" sz="1600" b="1" dirty="0">
                    <a:solidFill>
                      <a:srgbClr val="FF0000"/>
                    </a:solidFill>
                  </a:rPr>
                  <a:t>径向模式数</a:t>
                </a:r>
                <a14:m>
                  <m:oMath xmlns:m="http://schemas.openxmlformats.org/officeDocument/2006/math">
                    <m:r>
                      <a:rPr lang="en-US" altLang="zh-CN" sz="1600" i="1" dirty="0" smtClean="0">
                        <a:latin typeface="Cambria Math" panose="02040503050406030204" pitchFamily="18" charset="0"/>
                      </a:rPr>
                      <m:t>𝑞</m:t>
                    </m:r>
                  </m:oMath>
                </a14:m>
                <a:r>
                  <a:rPr lang="zh-CN" altLang="en-US" sz="1600" dirty="0"/>
                  <a:t>来区分</a:t>
                </a:r>
                <a:r>
                  <a:rPr lang="en-US" altLang="zh-CN" sz="1600" dirty="0"/>
                  <a:t>.</a:t>
                </a:r>
                <a:r>
                  <a:rPr lang="zh-CN" altLang="en-US" sz="1600" dirty="0"/>
                  <a:t>因此</a:t>
                </a:r>
                <a:r>
                  <a:rPr lang="en-US" altLang="zh-CN" sz="1600" dirty="0"/>
                  <a:t>,</a:t>
                </a:r>
                <a14:m>
                  <m:oMath xmlns:m="http://schemas.openxmlformats.org/officeDocument/2006/math">
                    <m:r>
                      <a:rPr lang="en-US" altLang="zh-CN" sz="1600" i="1" dirty="0" smtClean="0">
                        <a:latin typeface="Cambria Math" panose="02040503050406030204" pitchFamily="18" charset="0"/>
                      </a:rPr>
                      <m:t>𝑞</m:t>
                    </m:r>
                    <m:r>
                      <a:rPr lang="en-US" altLang="zh-CN" sz="1600" i="1" dirty="0" smtClean="0">
                        <a:latin typeface="Cambria Math" panose="02040503050406030204" pitchFamily="18" charset="0"/>
                      </a:rPr>
                      <m:t>,</m:t>
                    </m:r>
                    <m:r>
                      <a:rPr lang="en-US" altLang="zh-CN" sz="1600" i="1" dirty="0" smtClean="0">
                        <a:latin typeface="Cambria Math" panose="02040503050406030204" pitchFamily="18" charset="0"/>
                      </a:rPr>
                      <m:t>𝑙</m:t>
                    </m:r>
                    <m:r>
                      <a:rPr lang="en-US" altLang="zh-CN" sz="1600" i="1" dirty="0" smtClean="0">
                        <a:latin typeface="Cambria Math" panose="02040503050406030204" pitchFamily="18" charset="0"/>
                      </a:rPr>
                      <m:t>,</m:t>
                    </m:r>
                    <m:r>
                      <a:rPr lang="en-US" altLang="zh-CN" sz="1600" i="1" dirty="0" smtClean="0">
                        <a:latin typeface="Cambria Math" panose="02040503050406030204" pitchFamily="18" charset="0"/>
                      </a:rPr>
                      <m:t>𝑚</m:t>
                    </m:r>
                  </m:oMath>
                </a14:m>
                <a:r>
                  <a:rPr lang="zh-CN" altLang="en-US" sz="1600" dirty="0"/>
                  <a:t>和偏振</a:t>
                </a:r>
                <a:r>
                  <a:rPr lang="en-US" altLang="zh-CN" sz="1600" dirty="0"/>
                  <a:t>4</a:t>
                </a:r>
                <a:r>
                  <a:rPr lang="zh-CN" altLang="en-US" sz="1600" dirty="0"/>
                  <a:t>个指标可以完整的表示出腔内稳定存在的一个模式</a:t>
                </a:r>
              </a:p>
            </p:txBody>
          </p:sp>
        </mc:Choice>
        <mc:Fallback>
          <p:sp>
            <p:nvSpPr>
              <p:cNvPr id="8" name="文本框 7">
                <a:extLst>
                  <a:ext uri="{FF2B5EF4-FFF2-40B4-BE49-F238E27FC236}">
                    <a16:creationId xmlns:a16="http://schemas.microsoft.com/office/drawing/2014/main" id="{D076F7C9-56BF-3877-BBD0-3C4BC4112B9E}"/>
                  </a:ext>
                </a:extLst>
              </p:cNvPr>
              <p:cNvSpPr txBox="1">
                <a:spLocks noRot="1" noChangeAspect="1" noMove="1" noResize="1" noEditPoints="1" noAdjustHandles="1" noChangeArrowheads="1" noChangeShapeType="1" noTextEdit="1"/>
              </p:cNvSpPr>
              <p:nvPr/>
            </p:nvSpPr>
            <p:spPr>
              <a:xfrm>
                <a:off x="361497" y="3125724"/>
                <a:ext cx="5268844" cy="3164521"/>
              </a:xfrm>
              <a:prstGeom prst="rect">
                <a:avLst/>
              </a:prstGeom>
              <a:blipFill>
                <a:blip r:embed="rId5"/>
                <a:stretch>
                  <a:fillRect l="-578" r="-4509" b="-1541"/>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000244FD-9C82-0004-371A-0017D587F4C5}"/>
              </a:ext>
            </a:extLst>
          </p:cNvPr>
          <p:cNvSpPr txBox="1"/>
          <p:nvPr/>
        </p:nvSpPr>
        <p:spPr>
          <a:xfrm>
            <a:off x="7278379" y="4602684"/>
            <a:ext cx="3295522" cy="738664"/>
          </a:xfrm>
          <a:prstGeom prst="rect">
            <a:avLst/>
          </a:prstGeom>
          <a:noFill/>
        </p:spPr>
        <p:txBody>
          <a:bodyPr wrap="square" rtlCol="0">
            <a:spAutoFit/>
          </a:bodyPr>
          <a:lstStyle/>
          <a:p>
            <a:r>
              <a:rPr lang="en-US" altLang="zh-CN" sz="1400" b="1" dirty="0"/>
              <a:t>(a)</a:t>
            </a:r>
            <a:r>
              <a:rPr lang="zh-CN" altLang="en-US" sz="1400" b="1" dirty="0"/>
              <a:t>回音壁微腔中光线传播示意图以及</a:t>
            </a:r>
            <a:r>
              <a:rPr lang="en-US" altLang="zh-CN" sz="1400" b="1" dirty="0"/>
              <a:t>(b)</a:t>
            </a:r>
            <a:r>
              <a:rPr lang="zh-CN" altLang="en-US" sz="1400" b="1" dirty="0"/>
              <a:t>赤道面回音壁模式</a:t>
            </a:r>
            <a:r>
              <a:rPr lang="en-US" altLang="zh-CN" sz="1400" b="1" dirty="0"/>
              <a:t>(c)-(f)</a:t>
            </a:r>
            <a:r>
              <a:rPr lang="zh-CN" altLang="en-US" sz="1400" b="1" dirty="0"/>
              <a:t>不同模式数的光场分布</a:t>
            </a:r>
            <a:r>
              <a:rPr lang="en-US" altLang="zh-CN" sz="1400" b="1" dirty="0"/>
              <a:t>(g)</a:t>
            </a:r>
            <a:r>
              <a:rPr lang="zh-CN" altLang="en-US" sz="1400" b="1" dirty="0"/>
              <a:t>基模径向场强分布</a:t>
            </a:r>
          </a:p>
        </p:txBody>
      </p:sp>
    </p:spTree>
    <p:extLst>
      <p:ext uri="{BB962C8B-B14F-4D97-AF65-F5344CB8AC3E}">
        <p14:creationId xmlns:p14="http://schemas.microsoft.com/office/powerpoint/2010/main" val="460918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A9F46DB-98D7-7BAE-9019-76AA484A9F8D}"/>
              </a:ext>
            </a:extLst>
          </p:cNvPr>
          <p:cNvSpPr txBox="1"/>
          <p:nvPr/>
        </p:nvSpPr>
        <p:spPr>
          <a:xfrm>
            <a:off x="249944" y="424636"/>
            <a:ext cx="4522905" cy="461665"/>
          </a:xfrm>
          <a:prstGeom prst="rect">
            <a:avLst/>
          </a:prstGeom>
          <a:noFill/>
        </p:spPr>
        <p:txBody>
          <a:bodyPr wrap="square" rtlCol="0">
            <a:spAutoFit/>
          </a:bodyPr>
          <a:lstStyle/>
          <a:p>
            <a:r>
              <a:rPr lang="en-US" altLang="zh-CN" sz="2400" b="1" dirty="0"/>
              <a:t>1</a:t>
            </a:r>
            <a:r>
              <a:rPr lang="zh-CN" altLang="en-US" sz="2400" b="1" dirty="0"/>
              <a:t>，回音壁微腔激光器原理</a:t>
            </a:r>
          </a:p>
        </p:txBody>
      </p:sp>
      <p:sp>
        <p:nvSpPr>
          <p:cNvPr id="4" name="文本框 3">
            <a:extLst>
              <a:ext uri="{FF2B5EF4-FFF2-40B4-BE49-F238E27FC236}">
                <a16:creationId xmlns:a16="http://schemas.microsoft.com/office/drawing/2014/main" id="{ED3DD21A-02AD-C5FB-5919-077522AB992C}"/>
              </a:ext>
            </a:extLst>
          </p:cNvPr>
          <p:cNvSpPr txBox="1"/>
          <p:nvPr/>
        </p:nvSpPr>
        <p:spPr>
          <a:xfrm>
            <a:off x="656650" y="1172150"/>
            <a:ext cx="2535570" cy="369332"/>
          </a:xfrm>
          <a:prstGeom prst="rect">
            <a:avLst/>
          </a:prstGeom>
          <a:noFill/>
        </p:spPr>
        <p:txBody>
          <a:bodyPr wrap="square" rtlCol="0">
            <a:spAutoFit/>
          </a:bodyPr>
          <a:lstStyle/>
          <a:p>
            <a:r>
              <a:rPr lang="zh-CN" altLang="en-US" b="1" dirty="0"/>
              <a:t>回音壁微腔参数解析</a:t>
            </a:r>
          </a:p>
        </p:txBody>
      </p:sp>
      <p:sp>
        <p:nvSpPr>
          <p:cNvPr id="14" name="文本框 13">
            <a:extLst>
              <a:ext uri="{FF2B5EF4-FFF2-40B4-BE49-F238E27FC236}">
                <a16:creationId xmlns:a16="http://schemas.microsoft.com/office/drawing/2014/main" id="{52FD3E34-50FA-8EF4-C6F2-A21E165922A5}"/>
              </a:ext>
            </a:extLst>
          </p:cNvPr>
          <p:cNvSpPr txBox="1"/>
          <p:nvPr/>
        </p:nvSpPr>
        <p:spPr>
          <a:xfrm>
            <a:off x="515501" y="1865621"/>
            <a:ext cx="1356257" cy="369332"/>
          </a:xfrm>
          <a:prstGeom prst="rect">
            <a:avLst/>
          </a:prstGeom>
          <a:noFill/>
        </p:spPr>
        <p:txBody>
          <a:bodyPr wrap="square" rtlCol="0">
            <a:spAutoFit/>
          </a:bodyPr>
          <a:lstStyle/>
          <a:p>
            <a:r>
              <a:rPr lang="zh-CN" altLang="en-US" b="1" dirty="0"/>
              <a:t>品质因子</a:t>
            </a:r>
            <a:r>
              <a:rPr lang="en-US" altLang="zh-CN" b="1" dirty="0"/>
              <a:t>Q</a:t>
            </a:r>
            <a:endParaRPr lang="zh-CN" altLang="en-US" b="1" dirty="0"/>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6CCBAACB-ECAF-027B-983D-B3CAE1B0B842}"/>
                  </a:ext>
                </a:extLst>
              </p:cNvPr>
              <p:cNvSpPr txBox="1"/>
              <p:nvPr/>
            </p:nvSpPr>
            <p:spPr>
              <a:xfrm>
                <a:off x="2017409" y="2349382"/>
                <a:ext cx="2535570" cy="1169551"/>
              </a:xfrm>
              <a:prstGeom prst="rect">
                <a:avLst/>
              </a:prstGeom>
              <a:noFill/>
            </p:spPr>
            <p:txBody>
              <a:bodyPr wrap="square" rtlCol="0">
                <a:spAutoFit/>
              </a:bodyPr>
              <a:lstStyle/>
              <a:p>
                <a14:m>
                  <m:oMath xmlns:m="http://schemas.openxmlformats.org/officeDocument/2006/math">
                    <m:r>
                      <a:rPr lang="en-US" altLang="zh-CN" sz="1400" b="0" i="1" smtClean="0">
                        <a:latin typeface="Cambria Math" panose="02040503050406030204" pitchFamily="18" charset="0"/>
                      </a:rPr>
                      <m:t>𝜔</m:t>
                    </m:r>
                  </m:oMath>
                </a14:m>
                <a:r>
                  <a:rPr lang="zh-CN" altLang="en-US" sz="1400" dirty="0"/>
                  <a:t>：该模式的频率</a:t>
                </a:r>
                <a:endParaRPr lang="en-US" altLang="zh-CN" sz="1400" dirty="0"/>
              </a:p>
              <a:p>
                <a14:m>
                  <m:oMath xmlns:m="http://schemas.openxmlformats.org/officeDocument/2006/math">
                    <m:r>
                      <a:rPr lang="en-US" altLang="zh-CN" sz="1400" b="0" i="1" smtClean="0">
                        <a:latin typeface="Cambria Math" panose="02040503050406030204" pitchFamily="18" charset="0"/>
                      </a:rPr>
                      <m:t>𝑊</m:t>
                    </m:r>
                  </m:oMath>
                </a14:m>
                <a:r>
                  <a:rPr lang="zh-CN" altLang="en-US" sz="1400" dirty="0"/>
                  <a:t>：腔内的光场能量</a:t>
                </a:r>
                <a:endParaRPr lang="en-US" altLang="zh-CN" sz="1400" dirty="0"/>
              </a:p>
              <a:p>
                <a14:m>
                  <m:oMath xmlns:m="http://schemas.openxmlformats.org/officeDocument/2006/math">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𝑑𝑊</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𝑑𝑡</m:t>
                    </m:r>
                  </m:oMath>
                </a14:m>
                <a:r>
                  <a:rPr lang="zh-CN" altLang="en-US" sz="1400" dirty="0"/>
                  <a:t>：能量损失速率</a:t>
                </a:r>
                <a:endParaRPr lang="en-US" altLang="zh-CN" sz="1400" dirty="0"/>
              </a:p>
              <a:p>
                <a14:m>
                  <m:oMath xmlns:m="http://schemas.openxmlformats.org/officeDocument/2006/math">
                    <m:r>
                      <a:rPr lang="en-US" altLang="zh-CN" sz="1400" b="0" i="1" smtClean="0">
                        <a:latin typeface="Cambria Math" panose="02040503050406030204" pitchFamily="18" charset="0"/>
                      </a:rPr>
                      <m:t>𝜏</m:t>
                    </m:r>
                  </m:oMath>
                </a14:m>
                <a:r>
                  <a:rPr lang="zh-CN" altLang="en-US" sz="1400" dirty="0"/>
                  <a:t>：对应模式光子寿命</a:t>
                </a:r>
                <a:endParaRPr lang="en-US" altLang="zh-CN" sz="1400" dirty="0"/>
              </a:p>
              <a:p>
                <a14:m>
                  <m:oMath xmlns:m="http://schemas.openxmlformats.org/officeDocument/2006/math">
                    <m:r>
                      <a:rPr lang="en-US" altLang="zh-CN" sz="1400" b="1" i="0" smtClean="0">
                        <a:latin typeface="Cambria Math" panose="02040503050406030204" pitchFamily="18" charset="0"/>
                      </a:rPr>
                      <m:t>𝚫</m:t>
                    </m:r>
                    <m:r>
                      <a:rPr lang="en-US" altLang="zh-CN" sz="1400" b="1" i="1" smtClean="0">
                        <a:latin typeface="Cambria Math" panose="02040503050406030204" pitchFamily="18" charset="0"/>
                      </a:rPr>
                      <m:t>𝝀</m:t>
                    </m:r>
                  </m:oMath>
                </a14:m>
                <a:r>
                  <a:rPr lang="zh-CN" altLang="en-US" sz="1400" b="1" dirty="0"/>
                  <a:t>：模式线宽</a:t>
                </a:r>
              </a:p>
            </p:txBody>
          </p:sp>
        </mc:Choice>
        <mc:Fallback>
          <p:sp>
            <p:nvSpPr>
              <p:cNvPr id="15" name="文本框 14">
                <a:extLst>
                  <a:ext uri="{FF2B5EF4-FFF2-40B4-BE49-F238E27FC236}">
                    <a16:creationId xmlns:a16="http://schemas.microsoft.com/office/drawing/2014/main" id="{6CCBAACB-ECAF-027B-983D-B3CAE1B0B842}"/>
                  </a:ext>
                </a:extLst>
              </p:cNvPr>
              <p:cNvSpPr txBox="1">
                <a:spLocks noRot="1" noChangeAspect="1" noMove="1" noResize="1" noEditPoints="1" noAdjustHandles="1" noChangeArrowheads="1" noChangeShapeType="1" noTextEdit="1"/>
              </p:cNvSpPr>
              <p:nvPr/>
            </p:nvSpPr>
            <p:spPr>
              <a:xfrm>
                <a:off x="2017409" y="2349382"/>
                <a:ext cx="2535570" cy="1169551"/>
              </a:xfrm>
              <a:prstGeom prst="rect">
                <a:avLst/>
              </a:prstGeom>
              <a:blipFill>
                <a:blip r:embed="rId2"/>
                <a:stretch>
                  <a:fillRect t="-521" b="-4688"/>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8CEC3A64-20B4-9098-5BF1-ECB2035C2138}"/>
              </a:ext>
            </a:extLst>
          </p:cNvPr>
          <p:cNvSpPr txBox="1"/>
          <p:nvPr/>
        </p:nvSpPr>
        <p:spPr>
          <a:xfrm>
            <a:off x="914679" y="3536360"/>
            <a:ext cx="3778669" cy="646331"/>
          </a:xfrm>
          <a:prstGeom prst="rect">
            <a:avLst/>
          </a:prstGeom>
          <a:noFill/>
        </p:spPr>
        <p:txBody>
          <a:bodyPr wrap="square" rtlCol="0">
            <a:spAutoFit/>
          </a:bodyPr>
          <a:lstStyle/>
          <a:p>
            <a:r>
              <a:rPr lang="en-US" altLang="zh-CN" b="1" dirty="0"/>
              <a:t>Q</a:t>
            </a:r>
            <a:r>
              <a:rPr lang="zh-CN" altLang="en-US" dirty="0"/>
              <a:t>值越</a:t>
            </a:r>
            <a:r>
              <a:rPr lang="zh-CN" altLang="en-US" b="1" dirty="0">
                <a:solidFill>
                  <a:srgbClr val="FF0000"/>
                </a:solidFill>
              </a:rPr>
              <a:t>高</a:t>
            </a:r>
            <a:r>
              <a:rPr lang="zh-CN" altLang="en-US" dirty="0"/>
              <a:t>，光子寿命越</a:t>
            </a:r>
            <a:r>
              <a:rPr lang="zh-CN" altLang="en-US" b="1" dirty="0">
                <a:solidFill>
                  <a:srgbClr val="FF0000"/>
                </a:solidFill>
              </a:rPr>
              <a:t>长</a:t>
            </a:r>
            <a:r>
              <a:rPr lang="zh-CN" altLang="en-US" dirty="0"/>
              <a:t>，被束缚的光场与物质相互作用越</a:t>
            </a:r>
            <a:r>
              <a:rPr lang="zh-CN" altLang="en-US" b="1" dirty="0">
                <a:solidFill>
                  <a:srgbClr val="FF0000"/>
                </a:solidFill>
              </a:rPr>
              <a:t>强</a:t>
            </a:r>
          </a:p>
        </p:txBody>
      </p:sp>
      <p:pic>
        <p:nvPicPr>
          <p:cNvPr id="7" name="图片 6">
            <a:extLst>
              <a:ext uri="{FF2B5EF4-FFF2-40B4-BE49-F238E27FC236}">
                <a16:creationId xmlns:a16="http://schemas.microsoft.com/office/drawing/2014/main" id="{F657CE65-512A-4856-DC35-BD2776BDA24E}"/>
              </a:ext>
            </a:extLst>
          </p:cNvPr>
          <p:cNvPicPr>
            <a:picLocks noChangeAspect="1"/>
          </p:cNvPicPr>
          <p:nvPr/>
        </p:nvPicPr>
        <p:blipFill>
          <a:blip r:embed="rId3"/>
          <a:stretch>
            <a:fillRect/>
          </a:stretch>
        </p:blipFill>
        <p:spPr>
          <a:xfrm>
            <a:off x="2321046" y="4394267"/>
            <a:ext cx="1400623" cy="692616"/>
          </a:xfrm>
          <a:prstGeom prst="rect">
            <a:avLst/>
          </a:prstGeom>
        </p:spPr>
      </p:pic>
      <p:sp>
        <p:nvSpPr>
          <p:cNvPr id="8" name="文本框 7">
            <a:extLst>
              <a:ext uri="{FF2B5EF4-FFF2-40B4-BE49-F238E27FC236}">
                <a16:creationId xmlns:a16="http://schemas.microsoft.com/office/drawing/2014/main" id="{BC068D7D-726B-247E-1FDA-7AF029C464D7}"/>
              </a:ext>
            </a:extLst>
          </p:cNvPr>
          <p:cNvSpPr txBox="1"/>
          <p:nvPr/>
        </p:nvSpPr>
        <p:spPr>
          <a:xfrm>
            <a:off x="466680" y="4431702"/>
            <a:ext cx="1356257" cy="369332"/>
          </a:xfrm>
          <a:prstGeom prst="rect">
            <a:avLst/>
          </a:prstGeom>
          <a:noFill/>
        </p:spPr>
        <p:txBody>
          <a:bodyPr wrap="square" rtlCol="0">
            <a:spAutoFit/>
          </a:bodyPr>
          <a:lstStyle/>
          <a:p>
            <a:r>
              <a:rPr lang="zh-CN" altLang="en-US" b="1" dirty="0"/>
              <a:t>模式体积</a:t>
            </a:r>
            <a:r>
              <a:rPr lang="en-US" altLang="zh-CN" b="1" dirty="0"/>
              <a:t>V</a:t>
            </a:r>
            <a:endParaRPr lang="zh-CN" altLang="en-US" b="1" dirty="0"/>
          </a:p>
        </p:txBody>
      </p:sp>
      <p:sp>
        <p:nvSpPr>
          <p:cNvPr id="9" name="文本框 8">
            <a:extLst>
              <a:ext uri="{FF2B5EF4-FFF2-40B4-BE49-F238E27FC236}">
                <a16:creationId xmlns:a16="http://schemas.microsoft.com/office/drawing/2014/main" id="{B5A33967-6415-AA11-045C-136A9A34D143}"/>
              </a:ext>
            </a:extLst>
          </p:cNvPr>
          <p:cNvSpPr txBox="1"/>
          <p:nvPr/>
        </p:nvSpPr>
        <p:spPr>
          <a:xfrm>
            <a:off x="959305" y="5224185"/>
            <a:ext cx="3778668" cy="923330"/>
          </a:xfrm>
          <a:prstGeom prst="rect">
            <a:avLst/>
          </a:prstGeom>
          <a:noFill/>
        </p:spPr>
        <p:txBody>
          <a:bodyPr wrap="square" rtlCol="0">
            <a:spAutoFit/>
          </a:bodyPr>
          <a:lstStyle/>
          <a:p>
            <a:r>
              <a:rPr lang="zh-CN" altLang="en-US" dirty="0"/>
              <a:t>模式体积</a:t>
            </a:r>
            <a:r>
              <a:rPr lang="en-US" altLang="zh-CN" b="1" dirty="0"/>
              <a:t>V</a:t>
            </a:r>
            <a:r>
              <a:rPr lang="zh-CN" altLang="en-US" dirty="0"/>
              <a:t>越</a:t>
            </a:r>
            <a:r>
              <a:rPr lang="zh-CN" altLang="en-US" b="1" dirty="0">
                <a:solidFill>
                  <a:srgbClr val="FF0000"/>
                </a:solidFill>
              </a:rPr>
              <a:t>小</a:t>
            </a:r>
            <a:r>
              <a:rPr lang="en-US" altLang="zh-CN" dirty="0"/>
              <a:t>,</a:t>
            </a:r>
            <a:r>
              <a:rPr lang="zh-CN" altLang="en-US" dirty="0"/>
              <a:t>相同能量的光引起的局部电磁场强度越</a:t>
            </a:r>
            <a:r>
              <a:rPr lang="zh-CN" altLang="en-US" b="1" dirty="0">
                <a:solidFill>
                  <a:srgbClr val="FF0000"/>
                </a:solidFill>
              </a:rPr>
              <a:t>大</a:t>
            </a:r>
            <a:r>
              <a:rPr lang="en-US" altLang="zh-CN" dirty="0"/>
              <a:t>,</a:t>
            </a:r>
            <a:r>
              <a:rPr lang="zh-CN" altLang="en-US" dirty="0"/>
              <a:t>因此光和物质的相互作用就越</a:t>
            </a:r>
            <a:r>
              <a:rPr lang="zh-CN" altLang="en-US" b="1" dirty="0">
                <a:solidFill>
                  <a:srgbClr val="FF0000"/>
                </a:solidFill>
              </a:rPr>
              <a:t>强</a:t>
            </a:r>
            <a:r>
              <a:rPr lang="en-US" altLang="zh-CN" dirty="0"/>
              <a:t>.</a:t>
            </a:r>
            <a:endParaRPr lang="zh-CN" altLang="en-US" dirty="0"/>
          </a:p>
        </p:txBody>
      </p:sp>
      <p:pic>
        <p:nvPicPr>
          <p:cNvPr id="11" name="图片 10">
            <a:extLst>
              <a:ext uri="{FF2B5EF4-FFF2-40B4-BE49-F238E27FC236}">
                <a16:creationId xmlns:a16="http://schemas.microsoft.com/office/drawing/2014/main" id="{7FAADAB3-C0FE-8567-5128-640DC27411E0}"/>
              </a:ext>
            </a:extLst>
          </p:cNvPr>
          <p:cNvPicPr>
            <a:picLocks noChangeAspect="1"/>
          </p:cNvPicPr>
          <p:nvPr/>
        </p:nvPicPr>
        <p:blipFill>
          <a:blip r:embed="rId4"/>
          <a:stretch>
            <a:fillRect/>
          </a:stretch>
        </p:blipFill>
        <p:spPr>
          <a:xfrm>
            <a:off x="2017409" y="1846859"/>
            <a:ext cx="2349621" cy="450873"/>
          </a:xfrm>
          <a:prstGeom prst="rect">
            <a:avLst/>
          </a:prstGeom>
        </p:spPr>
      </p:pic>
      <p:sp>
        <p:nvSpPr>
          <p:cNvPr id="12" name="矩形 11">
            <a:extLst>
              <a:ext uri="{FF2B5EF4-FFF2-40B4-BE49-F238E27FC236}">
                <a16:creationId xmlns:a16="http://schemas.microsoft.com/office/drawing/2014/main" id="{E58C850A-C471-29D0-A4AD-7A90597C6F9F}"/>
              </a:ext>
            </a:extLst>
          </p:cNvPr>
          <p:cNvSpPr/>
          <p:nvPr/>
        </p:nvSpPr>
        <p:spPr>
          <a:xfrm>
            <a:off x="3765613" y="1769414"/>
            <a:ext cx="644376" cy="5227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93F4C4A6-FE37-A964-6741-7256DB623285}"/>
              </a:ext>
            </a:extLst>
          </p:cNvPr>
          <p:cNvPicPr>
            <a:picLocks noChangeAspect="1"/>
          </p:cNvPicPr>
          <p:nvPr/>
        </p:nvPicPr>
        <p:blipFill>
          <a:blip r:embed="rId5"/>
          <a:stretch>
            <a:fillRect/>
          </a:stretch>
        </p:blipFill>
        <p:spPr>
          <a:xfrm>
            <a:off x="8213993" y="1894704"/>
            <a:ext cx="1187511" cy="311166"/>
          </a:xfrm>
          <a:prstGeom prst="rect">
            <a:avLst/>
          </a:prstGeom>
        </p:spPr>
      </p:pic>
      <p:sp>
        <p:nvSpPr>
          <p:cNvPr id="19" name="文本框 18">
            <a:extLst>
              <a:ext uri="{FF2B5EF4-FFF2-40B4-BE49-F238E27FC236}">
                <a16:creationId xmlns:a16="http://schemas.microsoft.com/office/drawing/2014/main" id="{63993002-57E5-03D8-EE01-0C8A80463BED}"/>
              </a:ext>
            </a:extLst>
          </p:cNvPr>
          <p:cNvSpPr txBox="1"/>
          <p:nvPr/>
        </p:nvSpPr>
        <p:spPr>
          <a:xfrm>
            <a:off x="5780090" y="1887629"/>
            <a:ext cx="1839640" cy="369332"/>
          </a:xfrm>
          <a:prstGeom prst="rect">
            <a:avLst/>
          </a:prstGeom>
          <a:noFill/>
        </p:spPr>
        <p:txBody>
          <a:bodyPr wrap="square" rtlCol="0">
            <a:spAutoFit/>
          </a:bodyPr>
          <a:lstStyle/>
          <a:p>
            <a:r>
              <a:rPr lang="zh-CN" altLang="en-US" b="1" dirty="0"/>
              <a:t>功率堆积因子</a:t>
            </a:r>
            <a:r>
              <a:rPr lang="en-US" altLang="zh-CN" b="1" dirty="0"/>
              <a:t>B</a:t>
            </a:r>
            <a:endParaRPr lang="zh-CN" altLang="en-US" b="1" dirty="0"/>
          </a:p>
        </p:txBody>
      </p:sp>
      <p:sp>
        <p:nvSpPr>
          <p:cNvPr id="22" name="文本框 21">
            <a:extLst>
              <a:ext uri="{FF2B5EF4-FFF2-40B4-BE49-F238E27FC236}">
                <a16:creationId xmlns:a16="http://schemas.microsoft.com/office/drawing/2014/main" id="{466C5A77-B3C8-B022-AE1D-C08CD4AC7AA7}"/>
              </a:ext>
            </a:extLst>
          </p:cNvPr>
          <p:cNvSpPr txBox="1"/>
          <p:nvPr/>
        </p:nvSpPr>
        <p:spPr>
          <a:xfrm>
            <a:off x="5934146" y="2407281"/>
            <a:ext cx="5106160" cy="646331"/>
          </a:xfrm>
          <a:prstGeom prst="rect">
            <a:avLst/>
          </a:prstGeom>
          <a:noFill/>
        </p:spPr>
        <p:txBody>
          <a:bodyPr wrap="square">
            <a:spAutoFit/>
          </a:bodyPr>
          <a:lstStyle/>
          <a:p>
            <a:r>
              <a:rPr lang="zh-CN" altLang="en-US" dirty="0"/>
              <a:t>功率堆积因子</a:t>
            </a:r>
            <a:r>
              <a:rPr lang="en-US" altLang="zh-CN" b="1" dirty="0"/>
              <a:t>B</a:t>
            </a:r>
            <a:r>
              <a:rPr lang="zh-CN" altLang="en-US" dirty="0"/>
              <a:t>用来描述腔内功率与输入功率之比，即对应着</a:t>
            </a:r>
            <a:r>
              <a:rPr lang="zh-CN" altLang="en-US" b="1" dirty="0"/>
              <a:t>光子在腔内循环的</a:t>
            </a:r>
            <a:r>
              <a:rPr lang="zh-CN" altLang="en-US" b="1" dirty="0">
                <a:solidFill>
                  <a:srgbClr val="FF0000"/>
                </a:solidFill>
              </a:rPr>
              <a:t>圈数</a:t>
            </a:r>
          </a:p>
        </p:txBody>
      </p:sp>
      <p:sp>
        <p:nvSpPr>
          <p:cNvPr id="26" name="文本框 25">
            <a:extLst>
              <a:ext uri="{FF2B5EF4-FFF2-40B4-BE49-F238E27FC236}">
                <a16:creationId xmlns:a16="http://schemas.microsoft.com/office/drawing/2014/main" id="{0EC59AE0-B31A-085C-FDA4-9EDABB893992}"/>
              </a:ext>
            </a:extLst>
          </p:cNvPr>
          <p:cNvSpPr txBox="1"/>
          <p:nvPr/>
        </p:nvSpPr>
        <p:spPr>
          <a:xfrm>
            <a:off x="5854366" y="3215676"/>
            <a:ext cx="1564508" cy="646331"/>
          </a:xfrm>
          <a:prstGeom prst="rect">
            <a:avLst/>
          </a:prstGeom>
          <a:noFill/>
        </p:spPr>
        <p:txBody>
          <a:bodyPr wrap="square" rtlCol="0">
            <a:spAutoFit/>
          </a:bodyPr>
          <a:lstStyle/>
          <a:p>
            <a:pPr algn="ctr"/>
            <a:r>
              <a:rPr lang="zh-CN" altLang="en-US" b="1" dirty="0"/>
              <a:t>环形腔自由光谱范围</a:t>
            </a:r>
            <a:r>
              <a:rPr lang="en-US" altLang="zh-CN" b="1" dirty="0"/>
              <a:t>FSR</a:t>
            </a:r>
            <a:endParaRPr lang="zh-CN" altLang="en-US" b="1" dirty="0"/>
          </a:p>
        </p:txBody>
      </p:sp>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EEBA2FC4-4034-0C0D-7E58-21F9D90250F5}"/>
                  </a:ext>
                </a:extLst>
              </p:cNvPr>
              <p:cNvSpPr txBox="1"/>
              <p:nvPr/>
            </p:nvSpPr>
            <p:spPr>
              <a:xfrm>
                <a:off x="8063903" y="3215676"/>
                <a:ext cx="13376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𝐹𝑆𝑅</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oMath>
                  </m:oMathPara>
                </a14:m>
                <a:endParaRPr lang="zh-CN" altLang="en-US" dirty="0"/>
              </a:p>
            </p:txBody>
          </p:sp>
        </mc:Choice>
        <mc:Fallback>
          <p:sp>
            <p:nvSpPr>
              <p:cNvPr id="27" name="文本框 26">
                <a:extLst>
                  <a:ext uri="{FF2B5EF4-FFF2-40B4-BE49-F238E27FC236}">
                    <a16:creationId xmlns:a16="http://schemas.microsoft.com/office/drawing/2014/main" id="{EEBA2FC4-4034-0C0D-7E58-21F9D90250F5}"/>
                  </a:ext>
                </a:extLst>
              </p:cNvPr>
              <p:cNvSpPr txBox="1">
                <a:spLocks noRot="1" noChangeAspect="1" noMove="1" noResize="1" noEditPoints="1" noAdjustHandles="1" noChangeArrowheads="1" noChangeShapeType="1" noTextEdit="1"/>
              </p:cNvSpPr>
              <p:nvPr/>
            </p:nvSpPr>
            <p:spPr>
              <a:xfrm>
                <a:off x="8063903" y="3215676"/>
                <a:ext cx="1337601" cy="369332"/>
              </a:xfrm>
              <a:prstGeom prst="rect">
                <a:avLst/>
              </a:prstGeom>
              <a:blipFill>
                <a:blip r:embed="rId6"/>
                <a:stretch>
                  <a:fillRect b="-13333"/>
                </a:stretch>
              </a:blipFill>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9A7A955A-C5EC-4AD8-454B-6BB78F04553C}"/>
              </a:ext>
            </a:extLst>
          </p:cNvPr>
          <p:cNvSpPr txBox="1"/>
          <p:nvPr/>
        </p:nvSpPr>
        <p:spPr>
          <a:xfrm>
            <a:off x="5934146" y="3859525"/>
            <a:ext cx="4829750" cy="646331"/>
          </a:xfrm>
          <a:prstGeom prst="rect">
            <a:avLst/>
          </a:prstGeom>
          <a:noFill/>
        </p:spPr>
        <p:txBody>
          <a:bodyPr wrap="square" rtlCol="0">
            <a:spAutoFit/>
          </a:bodyPr>
          <a:lstStyle/>
          <a:p>
            <a:r>
              <a:rPr lang="zh-CN" altLang="en-US" dirty="0"/>
              <a:t>自由光谱范围描述了轴向</a:t>
            </a:r>
            <a:r>
              <a:rPr lang="zh-CN" altLang="en-US" b="1" dirty="0">
                <a:solidFill>
                  <a:srgbClr val="FF0000"/>
                </a:solidFill>
              </a:rPr>
              <a:t>模式间隔</a:t>
            </a:r>
            <a:r>
              <a:rPr lang="zh-CN" altLang="en-US" dirty="0"/>
              <a:t>，在发射光谱当中一般为峰值间隔</a:t>
            </a:r>
          </a:p>
        </p:txBody>
      </p:sp>
      <p:sp>
        <p:nvSpPr>
          <p:cNvPr id="29" name="文本框 28">
            <a:extLst>
              <a:ext uri="{FF2B5EF4-FFF2-40B4-BE49-F238E27FC236}">
                <a16:creationId xmlns:a16="http://schemas.microsoft.com/office/drawing/2014/main" id="{CD3561CC-5D1C-9D3F-BC76-1EFCCBF4158E}"/>
              </a:ext>
            </a:extLst>
          </p:cNvPr>
          <p:cNvSpPr txBox="1"/>
          <p:nvPr/>
        </p:nvSpPr>
        <p:spPr>
          <a:xfrm>
            <a:off x="5676644" y="4717551"/>
            <a:ext cx="1343984" cy="369332"/>
          </a:xfrm>
          <a:prstGeom prst="rect">
            <a:avLst/>
          </a:prstGeom>
          <a:noFill/>
        </p:spPr>
        <p:txBody>
          <a:bodyPr wrap="square" rtlCol="0">
            <a:spAutoFit/>
          </a:bodyPr>
          <a:lstStyle/>
          <a:p>
            <a:pPr algn="ctr"/>
            <a:r>
              <a:rPr lang="zh-CN" altLang="en-US" b="1" dirty="0"/>
              <a:t>精细度</a:t>
            </a:r>
            <a:r>
              <a:rPr lang="en-US" altLang="zh-CN" b="1" dirty="0"/>
              <a:t>F</a:t>
            </a:r>
            <a:endParaRPr lang="zh-CN" altLang="en-US" b="1" dirty="0"/>
          </a:p>
        </p:txBody>
      </p:sp>
      <p:pic>
        <p:nvPicPr>
          <p:cNvPr id="32" name="图片 31">
            <a:extLst>
              <a:ext uri="{FF2B5EF4-FFF2-40B4-BE49-F238E27FC236}">
                <a16:creationId xmlns:a16="http://schemas.microsoft.com/office/drawing/2014/main" id="{A97C5526-AACE-12AC-EA48-8B8633CBBBD4}"/>
              </a:ext>
            </a:extLst>
          </p:cNvPr>
          <p:cNvPicPr>
            <a:picLocks noChangeAspect="1"/>
          </p:cNvPicPr>
          <p:nvPr/>
        </p:nvPicPr>
        <p:blipFill>
          <a:blip r:embed="rId7"/>
          <a:stretch>
            <a:fillRect/>
          </a:stretch>
        </p:blipFill>
        <p:spPr>
          <a:xfrm>
            <a:off x="7287742" y="4717551"/>
            <a:ext cx="3556183" cy="660434"/>
          </a:xfrm>
          <a:prstGeom prst="rect">
            <a:avLst/>
          </a:prstGeom>
        </p:spPr>
      </p:pic>
      <p:sp>
        <p:nvSpPr>
          <p:cNvPr id="33" name="文本框 32">
            <a:extLst>
              <a:ext uri="{FF2B5EF4-FFF2-40B4-BE49-F238E27FC236}">
                <a16:creationId xmlns:a16="http://schemas.microsoft.com/office/drawing/2014/main" id="{AA2423D1-9CC1-6834-1A36-102577BD8B1A}"/>
              </a:ext>
            </a:extLst>
          </p:cNvPr>
          <p:cNvSpPr txBox="1"/>
          <p:nvPr/>
        </p:nvSpPr>
        <p:spPr>
          <a:xfrm>
            <a:off x="6047678" y="5541260"/>
            <a:ext cx="4796247" cy="646331"/>
          </a:xfrm>
          <a:prstGeom prst="rect">
            <a:avLst/>
          </a:prstGeom>
          <a:noFill/>
        </p:spPr>
        <p:txBody>
          <a:bodyPr wrap="square" rtlCol="0">
            <a:spAutoFit/>
          </a:bodyPr>
          <a:lstStyle/>
          <a:p>
            <a:r>
              <a:rPr lang="zh-CN" altLang="en-US" b="1" dirty="0">
                <a:solidFill>
                  <a:srgbClr val="FF0000"/>
                </a:solidFill>
              </a:rPr>
              <a:t>高</a:t>
            </a:r>
            <a:r>
              <a:rPr lang="zh-CN" altLang="en-US" dirty="0"/>
              <a:t>精细度表示谐振峰越</a:t>
            </a:r>
            <a:r>
              <a:rPr lang="zh-CN" altLang="en-US" b="1" dirty="0">
                <a:solidFill>
                  <a:srgbClr val="FF0000"/>
                </a:solidFill>
              </a:rPr>
              <a:t>细</a:t>
            </a:r>
            <a:r>
              <a:rPr lang="zh-CN" altLang="en-US" dirty="0"/>
              <a:t>锐，可以表示为自由光谱范围</a:t>
            </a:r>
            <a:r>
              <a:rPr lang="en-US" altLang="zh-CN" dirty="0"/>
              <a:t>FSR</a:t>
            </a:r>
            <a:r>
              <a:rPr lang="zh-CN" altLang="en-US" dirty="0"/>
              <a:t>与谱线半高全宽</a:t>
            </a:r>
            <a:r>
              <a:rPr lang="en-US" altLang="zh-CN" dirty="0"/>
              <a:t>FWHM</a:t>
            </a:r>
            <a:r>
              <a:rPr lang="zh-CN" altLang="en-US" dirty="0"/>
              <a:t>之比</a:t>
            </a:r>
          </a:p>
        </p:txBody>
      </p:sp>
    </p:spTree>
    <p:extLst>
      <p:ext uri="{BB962C8B-B14F-4D97-AF65-F5344CB8AC3E}">
        <p14:creationId xmlns:p14="http://schemas.microsoft.com/office/powerpoint/2010/main" val="6335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6E4DDEC-D41D-9CAC-55AF-EBB8AAFBC556}"/>
              </a:ext>
            </a:extLst>
          </p:cNvPr>
          <p:cNvSpPr txBox="1"/>
          <p:nvPr/>
        </p:nvSpPr>
        <p:spPr>
          <a:xfrm>
            <a:off x="410878" y="452520"/>
            <a:ext cx="4522905" cy="461665"/>
          </a:xfrm>
          <a:prstGeom prst="rect">
            <a:avLst/>
          </a:prstGeom>
          <a:noFill/>
        </p:spPr>
        <p:txBody>
          <a:bodyPr wrap="square" rtlCol="0">
            <a:spAutoFit/>
          </a:bodyPr>
          <a:lstStyle/>
          <a:p>
            <a:r>
              <a:rPr lang="en-US" altLang="zh-CN" sz="2400" b="1" dirty="0"/>
              <a:t>2</a:t>
            </a:r>
            <a:r>
              <a:rPr lang="zh-CN" altLang="en-US" sz="2400" b="1" dirty="0"/>
              <a:t>，微腔激光器类型</a:t>
            </a:r>
          </a:p>
        </p:txBody>
      </p:sp>
      <p:pic>
        <p:nvPicPr>
          <p:cNvPr id="4" name="图片 3">
            <a:extLst>
              <a:ext uri="{FF2B5EF4-FFF2-40B4-BE49-F238E27FC236}">
                <a16:creationId xmlns:a16="http://schemas.microsoft.com/office/drawing/2014/main" id="{79FFDBE9-CB22-DE5C-02FD-B5FC931E8E92}"/>
              </a:ext>
            </a:extLst>
          </p:cNvPr>
          <p:cNvPicPr>
            <a:picLocks noChangeAspect="1"/>
          </p:cNvPicPr>
          <p:nvPr/>
        </p:nvPicPr>
        <p:blipFill>
          <a:blip r:embed="rId2"/>
          <a:stretch>
            <a:fillRect/>
          </a:stretch>
        </p:blipFill>
        <p:spPr>
          <a:xfrm>
            <a:off x="6267836" y="2288401"/>
            <a:ext cx="5486726" cy="2087218"/>
          </a:xfrm>
          <a:prstGeom prst="rect">
            <a:avLst/>
          </a:prstGeom>
        </p:spPr>
      </p:pic>
      <p:sp>
        <p:nvSpPr>
          <p:cNvPr id="5" name="文本框 4">
            <a:extLst>
              <a:ext uri="{FF2B5EF4-FFF2-40B4-BE49-F238E27FC236}">
                <a16:creationId xmlns:a16="http://schemas.microsoft.com/office/drawing/2014/main" id="{677DBE5F-577E-319C-2BFD-DED2E0F1C07C}"/>
              </a:ext>
            </a:extLst>
          </p:cNvPr>
          <p:cNvSpPr txBox="1"/>
          <p:nvPr/>
        </p:nvSpPr>
        <p:spPr>
          <a:xfrm>
            <a:off x="767113" y="1159877"/>
            <a:ext cx="5830068" cy="369332"/>
          </a:xfrm>
          <a:prstGeom prst="rect">
            <a:avLst/>
          </a:prstGeom>
          <a:noFill/>
        </p:spPr>
        <p:txBody>
          <a:bodyPr wrap="square" rtlCol="0">
            <a:spAutoFit/>
          </a:bodyPr>
          <a:lstStyle/>
          <a:p>
            <a:r>
              <a:rPr lang="zh-CN" altLang="en-US" b="1" dirty="0"/>
              <a:t>更加灵敏</a:t>
            </a:r>
            <a:r>
              <a:rPr lang="en-US" altLang="zh-CN" b="1" dirty="0"/>
              <a:t>——</a:t>
            </a:r>
            <a:r>
              <a:rPr lang="zh-CN" altLang="en-US" b="1" dirty="0"/>
              <a:t>可用于微粒检测的非厄米</a:t>
            </a:r>
            <a:r>
              <a:rPr lang="en-US" altLang="zh-CN" b="1" dirty="0"/>
              <a:t>PT</a:t>
            </a:r>
            <a:r>
              <a:rPr lang="zh-CN" altLang="en-US" b="1" dirty="0"/>
              <a:t>对称激光器</a:t>
            </a:r>
          </a:p>
        </p:txBody>
      </p:sp>
      <p:sp>
        <p:nvSpPr>
          <p:cNvPr id="7" name="文本框 6">
            <a:extLst>
              <a:ext uri="{FF2B5EF4-FFF2-40B4-BE49-F238E27FC236}">
                <a16:creationId xmlns:a16="http://schemas.microsoft.com/office/drawing/2014/main" id="{E9FA0DA8-3523-27CE-6DBA-F497093FA0EC}"/>
              </a:ext>
            </a:extLst>
          </p:cNvPr>
          <p:cNvSpPr txBox="1"/>
          <p:nvPr/>
        </p:nvSpPr>
        <p:spPr>
          <a:xfrm>
            <a:off x="7467090" y="4833486"/>
            <a:ext cx="3370699" cy="369332"/>
          </a:xfrm>
          <a:prstGeom prst="rect">
            <a:avLst/>
          </a:prstGeom>
          <a:noFill/>
        </p:spPr>
        <p:txBody>
          <a:bodyPr wrap="square">
            <a:spAutoFit/>
          </a:bodyPr>
          <a:lstStyle/>
          <a:p>
            <a:pPr algn="ctr"/>
            <a:r>
              <a:rPr lang="fr-FR" altLang="zh-CN" b="0" i="1" dirty="0">
                <a:solidFill>
                  <a:srgbClr val="222222"/>
                </a:solidFill>
                <a:effectLst/>
                <a:highlight>
                  <a:srgbClr val="FFFFFF"/>
                </a:highlight>
                <a:latin typeface="Times New Roman" panose="02020603050405020304" pitchFamily="18" charset="0"/>
                <a:cs typeface="Times New Roman" panose="02020603050405020304" pitchFamily="18" charset="0"/>
              </a:rPr>
              <a:t>NatCommun</a:t>
            </a:r>
            <a:r>
              <a:rPr lang="fr-FR" altLang="zh-CN" b="0" i="0" dirty="0">
                <a:solidFill>
                  <a:srgbClr val="222222"/>
                </a:solidFill>
                <a:effectLst/>
                <a:highlight>
                  <a:srgbClr val="FFFFFF"/>
                </a:highlight>
                <a:latin typeface="Times New Roman" panose="02020603050405020304" pitchFamily="18" charset="0"/>
                <a:cs typeface="Times New Roman" panose="02020603050405020304" pitchFamily="18" charset="0"/>
              </a:rPr>
              <a:t> </a:t>
            </a:r>
            <a:r>
              <a:rPr lang="fr-FR" altLang="zh-CN" b="1" i="0" dirty="0">
                <a:solidFill>
                  <a:srgbClr val="222222"/>
                </a:solidFill>
                <a:effectLst/>
                <a:highlight>
                  <a:srgbClr val="FFFFFF"/>
                </a:highlight>
                <a:latin typeface="Times New Roman" panose="02020603050405020304" pitchFamily="18" charset="0"/>
                <a:cs typeface="Times New Roman" panose="02020603050405020304" pitchFamily="18" charset="0"/>
              </a:rPr>
              <a:t>10</a:t>
            </a:r>
            <a:r>
              <a:rPr lang="fr-FR" altLang="zh-CN" b="0" i="0" dirty="0">
                <a:solidFill>
                  <a:srgbClr val="222222"/>
                </a:solidFill>
                <a:effectLst/>
                <a:highlight>
                  <a:srgbClr val="FFFFFF"/>
                </a:highlight>
                <a:latin typeface="Times New Roman" panose="02020603050405020304" pitchFamily="18" charset="0"/>
                <a:cs typeface="Times New Roman" panose="02020603050405020304" pitchFamily="18" charset="0"/>
              </a:rPr>
              <a:t>,561(2019)</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FFA4158-9F45-61E7-1AC8-C1B3AE05DEFB}"/>
              </a:ext>
            </a:extLst>
          </p:cNvPr>
          <p:cNvSpPr txBox="1"/>
          <p:nvPr/>
        </p:nvSpPr>
        <p:spPr>
          <a:xfrm>
            <a:off x="239044" y="1774901"/>
            <a:ext cx="5685122" cy="4620624"/>
          </a:xfrm>
          <a:prstGeom prst="rect">
            <a:avLst/>
          </a:prstGeom>
          <a:noFill/>
        </p:spPr>
        <p:txBody>
          <a:bodyPr wrap="square" rtlCol="0">
            <a:spAutoFit/>
          </a:bodyPr>
          <a:lstStyle/>
          <a:p>
            <a:pPr>
              <a:lnSpc>
                <a:spcPct val="150000"/>
              </a:lnSpc>
            </a:pPr>
            <a:r>
              <a:rPr lang="zh-CN" altLang="en-US" dirty="0"/>
              <a:t>人工设计的</a:t>
            </a:r>
            <a:r>
              <a:rPr lang="en-US" altLang="zh-CN" dirty="0"/>
              <a:t>WGM</a:t>
            </a:r>
            <a:r>
              <a:rPr lang="zh-CN" altLang="en-US" dirty="0"/>
              <a:t>缺陷会产生可用于</a:t>
            </a:r>
            <a:r>
              <a:rPr lang="zh-CN" altLang="en-US" b="1" dirty="0">
                <a:solidFill>
                  <a:srgbClr val="FF0000"/>
                </a:solidFill>
              </a:rPr>
              <a:t>微粒检测</a:t>
            </a:r>
            <a:r>
              <a:rPr lang="zh-CN" altLang="en-US" dirty="0"/>
              <a:t>的模式劈裂（即顺时针与逆时针模式简并的打开）。右图的工作为了探究多大程度上这种模式劈裂现象会存在，设计了一个耦合微腔模型。微腔激光器采用了</a:t>
            </a:r>
            <a:r>
              <a:rPr lang="zh-CN" altLang="en-US" b="1" dirty="0"/>
              <a:t>量子点</a:t>
            </a:r>
            <a:r>
              <a:rPr lang="en-US" altLang="zh-CN" dirty="0"/>
              <a:t>(core/ alloyed-shell </a:t>
            </a:r>
            <a:r>
              <a:rPr lang="en-US" altLang="zh-CN" dirty="0" err="1"/>
              <a:t>CdSe</a:t>
            </a:r>
            <a:r>
              <a:rPr lang="en-US" altLang="zh-CN" dirty="0"/>
              <a:t>/Cd1−xZnxSe1−ySy CQDs)</a:t>
            </a:r>
            <a:r>
              <a:rPr lang="zh-CN" altLang="en-US" dirty="0"/>
              <a:t>的增益方案。有趣的是，当</a:t>
            </a:r>
            <a:r>
              <a:rPr lang="zh-CN" altLang="en-US" b="1" dirty="0">
                <a:solidFill>
                  <a:srgbClr val="FF0000"/>
                </a:solidFill>
              </a:rPr>
              <a:t>均匀</a:t>
            </a:r>
            <a:r>
              <a:rPr lang="zh-CN" altLang="en-US" dirty="0"/>
              <a:t>光照（</a:t>
            </a:r>
            <a:r>
              <a:rPr lang="en-US" altLang="zh-CN" dirty="0" err="1"/>
              <a:t>Nd:YAG</a:t>
            </a:r>
            <a:r>
              <a:rPr lang="zh-CN" altLang="en-US" dirty="0"/>
              <a:t>激光器的二次谐波）泵浦两耦合微腔的时候，这种</a:t>
            </a:r>
            <a:r>
              <a:rPr lang="zh-CN" altLang="en-US" b="1" dirty="0">
                <a:solidFill>
                  <a:srgbClr val="FF0000"/>
                </a:solidFill>
              </a:rPr>
              <a:t>劈裂现象会消失</a:t>
            </a:r>
            <a:r>
              <a:rPr lang="zh-CN" altLang="en-US" dirty="0"/>
              <a:t>，而单单泵浦其中之一则仍会出现劈裂。文章采用非厄米模型对此进行了解释，认为是系统三模式哈密顿量的</a:t>
            </a:r>
            <a:r>
              <a:rPr lang="zh-CN" altLang="en-US" b="1" dirty="0">
                <a:solidFill>
                  <a:srgbClr val="FF0000"/>
                </a:solidFill>
              </a:rPr>
              <a:t>非厄米简并点的存在</a:t>
            </a:r>
            <a:r>
              <a:rPr lang="zh-CN" altLang="en-US" dirty="0"/>
              <a:t>，使得</a:t>
            </a:r>
            <a:r>
              <a:rPr lang="zh-CN" altLang="en-US" b="1" dirty="0"/>
              <a:t>腔间耦合对腔内模式劈裂进行了调制</a:t>
            </a:r>
            <a:r>
              <a:rPr lang="zh-CN" altLang="en-US" dirty="0"/>
              <a:t>。</a:t>
            </a:r>
          </a:p>
        </p:txBody>
      </p:sp>
    </p:spTree>
    <p:extLst>
      <p:ext uri="{BB962C8B-B14F-4D97-AF65-F5344CB8AC3E}">
        <p14:creationId xmlns:p14="http://schemas.microsoft.com/office/powerpoint/2010/main" val="66640878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10909</TotalTime>
  <Words>1790</Words>
  <Application>Microsoft Office PowerPoint</Application>
  <PresentationFormat>宽屏</PresentationFormat>
  <Paragraphs>93</Paragraphs>
  <Slides>15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vt:i4>
      </vt:variant>
    </vt:vector>
  </HeadingPairs>
  <TitlesOfParts>
    <vt:vector size="21" baseType="lpstr">
      <vt:lpstr>等线</vt:lpstr>
      <vt:lpstr>等线 Light</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润泽 刘</dc:creator>
  <cp:lastModifiedBy>润泽 刘</cp:lastModifiedBy>
  <cp:revision>112</cp:revision>
  <dcterms:created xsi:type="dcterms:W3CDTF">2024-05-12T11:40:06Z</dcterms:created>
  <dcterms:modified xsi:type="dcterms:W3CDTF">2024-05-23T11:45:47Z</dcterms:modified>
</cp:coreProperties>
</file>